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0" r:id="rId1"/>
  </p:sldMasterIdLst>
  <p:notesMasterIdLst>
    <p:notesMasterId r:id="rId24"/>
  </p:notesMasterIdLst>
  <p:sldIdLst>
    <p:sldId id="256" r:id="rId2"/>
    <p:sldId id="257" r:id="rId3"/>
    <p:sldId id="258" r:id="rId4"/>
    <p:sldId id="259" r:id="rId5"/>
    <p:sldId id="260" r:id="rId6"/>
    <p:sldId id="261" r:id="rId7"/>
    <p:sldId id="262" r:id="rId8"/>
    <p:sldId id="263" r:id="rId9"/>
    <p:sldId id="270" r:id="rId10"/>
    <p:sldId id="264" r:id="rId11"/>
    <p:sldId id="265" r:id="rId12"/>
    <p:sldId id="266" r:id="rId13"/>
    <p:sldId id="267" r:id="rId14"/>
    <p:sldId id="271" r:id="rId15"/>
    <p:sldId id="272" r:id="rId16"/>
    <p:sldId id="273" r:id="rId17"/>
    <p:sldId id="278" r:id="rId18"/>
    <p:sldId id="268" r:id="rId19"/>
    <p:sldId id="279" r:id="rId20"/>
    <p:sldId id="277" r:id="rId21"/>
    <p:sldId id="275" r:id="rId22"/>
    <p:sldId id="276"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5239" autoAdjust="0"/>
  </p:normalViewPr>
  <p:slideViewPr>
    <p:cSldViewPr snapToGrid="0">
      <p:cViewPr varScale="1">
        <p:scale>
          <a:sx n="58" d="100"/>
          <a:sy n="58" d="100"/>
        </p:scale>
        <p:origin x="988"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DDD755-707A-453E-950B-47037FFC8642}" type="datetimeFigureOut">
              <a:rPr lang="en-US" smtClean="0"/>
              <a:t>6/30/2019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D6B721-F55F-482D-BCE0-C724433C0CB5}" type="slidenum">
              <a:rPr lang="en-US" smtClean="0"/>
              <a:t>‹#›</a:t>
            </a:fld>
            <a:endParaRPr lang="en-US"/>
          </a:p>
        </p:txBody>
      </p:sp>
    </p:spTree>
    <p:extLst>
      <p:ext uri="{BB962C8B-B14F-4D97-AF65-F5344CB8AC3E}">
        <p14:creationId xmlns:p14="http://schemas.microsoft.com/office/powerpoint/2010/main" val="943583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biblegateway.com/passage/?search=John+14:1-4&amp;version=NIV#fen-NIV-26670a" TargetMode="External"/><Relationship Id="rId2" Type="http://schemas.openxmlformats.org/officeDocument/2006/relationships/slide" Target="../slides/slide11.xml"/><Relationship Id="rId1" Type="http://schemas.openxmlformats.org/officeDocument/2006/relationships/notesMaster" Target="../notesMasters/notesMaster1.xml"/><Relationship Id="rId4" Type="http://schemas.openxmlformats.org/officeDocument/2006/relationships/hyperlink" Target="https://www.biblegateway.com/passage/?search=Mark+8:34-37&amp;version=NIV#fen-NIV-24536a"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www.biblegateway.com/passage/?search=psalm+19&amp;version=NIV#fen-NIV-14170a" TargetMode="External"/><Relationship Id="rId2" Type="http://schemas.openxmlformats.org/officeDocument/2006/relationships/slide" Target="../slides/slide15.xml"/><Relationship Id="rId1" Type="http://schemas.openxmlformats.org/officeDocument/2006/relationships/notesMaster" Target="../notesMasters/notesMaster1.xml"/><Relationship Id="rId4" Type="http://schemas.openxmlformats.org/officeDocument/2006/relationships/hyperlink" Target="https://www.biblegateway.com/passage/?search=psalm+19&amp;version=NIV#fen-NIV-14173b" TargetMode="Externa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en.wikipedia.org/wiki/Lewis's_trilemma#cite_note-15"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s://en.wikipedia.org/wiki/Lewis's_trilemma#cite_note-16"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many have seen this bumper sticker or sign?</a:t>
            </a:r>
          </a:p>
          <a:p>
            <a:r>
              <a:rPr lang="en-US" dirty="0"/>
              <a:t>The more casual observers would think that this means the famous Rodney King quote “why can’t we all just get along”?</a:t>
            </a:r>
          </a:p>
          <a:p>
            <a:r>
              <a:rPr lang="en-US" dirty="0"/>
              <a:t>The unfortunate truth is that this is used to coerce the masses or bully religions into dropping claims of exclusivity.</a:t>
            </a:r>
          </a:p>
          <a:p>
            <a:endParaRPr lang="en-US" dirty="0"/>
          </a:p>
          <a:p>
            <a:endParaRPr lang="en-US" dirty="0"/>
          </a:p>
          <a:p>
            <a:r>
              <a:rPr lang="en-US" dirty="0"/>
              <a:t>Chainsaw example – today is only meant to be priming the engine.</a:t>
            </a:r>
          </a:p>
        </p:txBody>
      </p:sp>
      <p:sp>
        <p:nvSpPr>
          <p:cNvPr id="4" name="Slide Number Placeholder 3"/>
          <p:cNvSpPr>
            <a:spLocks noGrp="1"/>
          </p:cNvSpPr>
          <p:nvPr>
            <p:ph type="sldNum" sz="quarter" idx="5"/>
          </p:nvPr>
        </p:nvSpPr>
        <p:spPr/>
        <p:txBody>
          <a:bodyPr/>
          <a:lstStyle/>
          <a:p>
            <a:fld id="{44D6B721-F55F-482D-BCE0-C724433C0CB5}" type="slidenum">
              <a:rPr lang="en-US" smtClean="0"/>
              <a:t>1</a:t>
            </a:fld>
            <a:endParaRPr lang="en-US"/>
          </a:p>
        </p:txBody>
      </p:sp>
    </p:spTree>
    <p:extLst>
      <p:ext uri="{BB962C8B-B14F-4D97-AF65-F5344CB8AC3E}">
        <p14:creationId xmlns:p14="http://schemas.microsoft.com/office/powerpoint/2010/main" val="40533946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a:t>
            </a:r>
            <a:r>
              <a:rPr lang="en-US" baseline="30000" dirty="0"/>
              <a:t>nd</a:t>
            </a:r>
            <a:r>
              <a:rPr lang="en-US" dirty="0"/>
              <a:t> point: Argument with “someone” about whether certain situations were objectively wrong or culturally wrong.</a:t>
            </a:r>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44D6B721-F55F-482D-BCE0-C724433C0CB5}" type="slidenum">
              <a:rPr lang="en-US" smtClean="0"/>
              <a:t>10</a:t>
            </a:fld>
            <a:endParaRPr lang="en-US"/>
          </a:p>
        </p:txBody>
      </p:sp>
    </p:spTree>
    <p:extLst>
      <p:ext uri="{BB962C8B-B14F-4D97-AF65-F5344CB8AC3E}">
        <p14:creationId xmlns:p14="http://schemas.microsoft.com/office/powerpoint/2010/main" val="5992187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Atheists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	I think that when I die I'll cease to exist, and in some ways I'm happy about that.  Life is hard work.  Life is good, worthy work that I'm proud of and that makes me feel good, for the most part, but even though I'll probably be sad to die (and I'd hate to think I was about to die any time soon), I'm still glad, in principle, that some day life will cease, and my burdens will dissolve with my joys.  I don't want to live forever.</a:t>
            </a:r>
          </a:p>
          <a:p>
            <a:r>
              <a:rPr lang="en-US" sz="1200" b="0" i="0" kern="1200" dirty="0">
                <a:solidFill>
                  <a:schemeClr val="tx1"/>
                </a:solidFill>
                <a:effectLst/>
                <a:latin typeface="+mn-lt"/>
                <a:ea typeface="+mn-ea"/>
                <a:cs typeface="+mn-cs"/>
              </a:rPr>
              <a:t>		</a:t>
            </a:r>
          </a:p>
          <a:p>
            <a:r>
              <a:rPr lang="en-US" sz="1200" b="0" i="0" kern="1200" dirty="0">
                <a:solidFill>
                  <a:schemeClr val="tx1"/>
                </a:solidFill>
                <a:effectLst/>
                <a:latin typeface="+mn-lt"/>
                <a:ea typeface="+mn-ea"/>
                <a:cs typeface="+mn-cs"/>
              </a:rPr>
              <a:t>	Eternity. Living forever. Whatever philosophical contortions you want to twist yourself through, if you believe in eternity, you are not facing death. Atheists face death. We have to come to grips with the finality of our end without the aid of any comforting fairy tales. It's not easy, but neither is life. Atheists and theists can agree on that, at least. We just don't think death is going to be any different.</a:t>
            </a:r>
          </a:p>
          <a:p>
            <a:endParaRPr lang="en-US" dirty="0"/>
          </a:p>
          <a:p>
            <a:r>
              <a:rPr lang="en-US" dirty="0"/>
              <a:t>	https://www.theatlantic.com/daily-dish/archive/2010/05/what-do-atheists-think-of-death/187003/</a:t>
            </a:r>
          </a:p>
          <a:p>
            <a:endParaRPr lang="en-US" dirty="0"/>
          </a:p>
          <a:p>
            <a:endParaRPr lang="en-US" dirty="0"/>
          </a:p>
          <a:p>
            <a:endParaRPr lang="en-US" dirty="0"/>
          </a:p>
          <a:p>
            <a:r>
              <a:rPr lang="en-US" sz="1200" b="0" i="0" kern="1200" dirty="0">
                <a:solidFill>
                  <a:schemeClr val="tx1"/>
                </a:solidFill>
                <a:effectLst/>
                <a:latin typeface="+mn-lt"/>
                <a:ea typeface="+mn-ea"/>
                <a:cs typeface="+mn-cs"/>
              </a:rPr>
              <a:t>John 14:1-4 New International Version (NIV)</a:t>
            </a:r>
          </a:p>
          <a:p>
            <a:r>
              <a:rPr lang="en-US" sz="1200" b="0" i="0" kern="1200" dirty="0">
                <a:solidFill>
                  <a:schemeClr val="tx1"/>
                </a:solidFill>
                <a:effectLst/>
                <a:latin typeface="+mn-lt"/>
                <a:ea typeface="+mn-ea"/>
                <a:cs typeface="+mn-cs"/>
              </a:rPr>
              <a:t>Jesus Comforts His Disciples</a:t>
            </a:r>
          </a:p>
          <a:p>
            <a:r>
              <a:rPr lang="en-US" sz="1200" b="1" i="0" kern="1200" dirty="0">
                <a:solidFill>
                  <a:schemeClr val="tx1"/>
                </a:solidFill>
                <a:effectLst/>
                <a:latin typeface="+mn-lt"/>
                <a:ea typeface="+mn-ea"/>
                <a:cs typeface="+mn-cs"/>
              </a:rPr>
              <a:t>14 </a:t>
            </a:r>
            <a:r>
              <a:rPr lang="en-US" sz="1200" b="0" i="0" kern="1200" dirty="0">
                <a:solidFill>
                  <a:schemeClr val="tx1"/>
                </a:solidFill>
                <a:effectLst/>
                <a:latin typeface="+mn-lt"/>
                <a:ea typeface="+mn-ea"/>
                <a:cs typeface="+mn-cs"/>
              </a:rPr>
              <a:t>“Do not let your hearts be troubled. You believe in God</a:t>
            </a:r>
            <a:r>
              <a:rPr lang="en-US" sz="1200" b="0" i="0" kern="1200" baseline="30000" dirty="0">
                <a:solidFill>
                  <a:schemeClr val="tx1"/>
                </a:solidFill>
                <a:effectLst/>
                <a:latin typeface="+mn-lt"/>
                <a:ea typeface="+mn-ea"/>
                <a:cs typeface="+mn-cs"/>
              </a:rPr>
              <a:t>[</a:t>
            </a:r>
            <a:r>
              <a:rPr lang="en-US" sz="1200" b="0" i="0" u="none" strike="noStrike" kern="1200" baseline="30000" dirty="0">
                <a:solidFill>
                  <a:schemeClr val="tx1"/>
                </a:solidFill>
                <a:effectLst/>
                <a:latin typeface="+mn-lt"/>
                <a:ea typeface="+mn-ea"/>
                <a:cs typeface="+mn-cs"/>
                <a:hlinkClick r:id="rId3" tooltip="See footnote a"/>
              </a:rPr>
              <a:t>a</a:t>
            </a:r>
            <a:r>
              <a:rPr lang="en-US" sz="1200" b="0" i="0" kern="1200" baseline="30000" dirty="0">
                <a:solidFill>
                  <a:schemeClr val="tx1"/>
                </a:solidFill>
                <a:effectLst/>
                <a:latin typeface="+mn-lt"/>
                <a:ea typeface="+mn-ea"/>
                <a:cs typeface="+mn-cs"/>
              </a:rPr>
              <a:t>]</a:t>
            </a:r>
            <a:r>
              <a:rPr lang="en-US" sz="1200" b="0" i="0" kern="1200" dirty="0">
                <a:solidFill>
                  <a:schemeClr val="tx1"/>
                </a:solidFill>
                <a:effectLst/>
                <a:latin typeface="+mn-lt"/>
                <a:ea typeface="+mn-ea"/>
                <a:cs typeface="+mn-cs"/>
              </a:rPr>
              <a:t>; believe also in me. </a:t>
            </a:r>
            <a:r>
              <a:rPr lang="en-US" sz="1200" b="1" i="0" kern="1200" baseline="30000" dirty="0">
                <a:solidFill>
                  <a:schemeClr val="tx1"/>
                </a:solidFill>
                <a:effectLst/>
                <a:latin typeface="+mn-lt"/>
                <a:ea typeface="+mn-ea"/>
                <a:cs typeface="+mn-cs"/>
              </a:rPr>
              <a:t>2 </a:t>
            </a:r>
            <a:r>
              <a:rPr lang="en-US" sz="1200" b="0" i="0" kern="1200" dirty="0">
                <a:solidFill>
                  <a:schemeClr val="tx1"/>
                </a:solidFill>
                <a:effectLst/>
                <a:latin typeface="+mn-lt"/>
                <a:ea typeface="+mn-ea"/>
                <a:cs typeface="+mn-cs"/>
              </a:rPr>
              <a:t>My Father’s house has many rooms; if that were not so, would I have told you that I am going there to prepare a place for you?</a:t>
            </a:r>
            <a:r>
              <a:rPr lang="en-US" sz="1200" b="1" i="0" kern="1200" baseline="30000" dirty="0">
                <a:solidFill>
                  <a:schemeClr val="tx1"/>
                </a:solidFill>
                <a:effectLst/>
                <a:latin typeface="+mn-lt"/>
                <a:ea typeface="+mn-ea"/>
                <a:cs typeface="+mn-cs"/>
              </a:rPr>
              <a:t>3 </a:t>
            </a:r>
            <a:r>
              <a:rPr lang="en-US" sz="1200" b="0" i="0" kern="1200" dirty="0">
                <a:solidFill>
                  <a:schemeClr val="tx1"/>
                </a:solidFill>
                <a:effectLst/>
                <a:latin typeface="+mn-lt"/>
                <a:ea typeface="+mn-ea"/>
                <a:cs typeface="+mn-cs"/>
              </a:rPr>
              <a:t>And if I go and prepare a place for you, I will come back and take you to be with me that you also may be where I am. </a:t>
            </a:r>
            <a:r>
              <a:rPr lang="en-US" sz="1200" b="1" i="0" kern="1200" baseline="30000" dirty="0">
                <a:solidFill>
                  <a:schemeClr val="tx1"/>
                </a:solidFill>
                <a:effectLst/>
                <a:latin typeface="+mn-lt"/>
                <a:ea typeface="+mn-ea"/>
                <a:cs typeface="+mn-cs"/>
              </a:rPr>
              <a:t>4 </a:t>
            </a:r>
            <a:r>
              <a:rPr lang="en-US" sz="1200" b="0" i="0" kern="1200" dirty="0">
                <a:solidFill>
                  <a:schemeClr val="tx1"/>
                </a:solidFill>
                <a:effectLst/>
                <a:latin typeface="+mn-lt"/>
                <a:ea typeface="+mn-ea"/>
                <a:cs typeface="+mn-cs"/>
              </a:rPr>
              <a:t>You know the way to the place where I am going.”</a:t>
            </a:r>
          </a:p>
          <a:p>
            <a:endParaRPr lang="en-US" dirty="0"/>
          </a:p>
          <a:p>
            <a:r>
              <a:rPr lang="en-US" sz="1200" b="0" i="0" kern="1200" dirty="0">
                <a:solidFill>
                  <a:schemeClr val="tx1"/>
                </a:solidFill>
                <a:effectLst/>
                <a:latin typeface="+mn-lt"/>
                <a:ea typeface="+mn-ea"/>
                <a:cs typeface="+mn-cs"/>
              </a:rPr>
              <a:t>Mark 8:34-37 New International Version (NIV)</a:t>
            </a:r>
          </a:p>
          <a:p>
            <a:r>
              <a:rPr lang="en-US" sz="1200" b="0" i="0" kern="1200" dirty="0">
                <a:solidFill>
                  <a:schemeClr val="tx1"/>
                </a:solidFill>
                <a:effectLst/>
                <a:latin typeface="+mn-lt"/>
                <a:ea typeface="+mn-ea"/>
                <a:cs typeface="+mn-cs"/>
              </a:rPr>
              <a:t>The Way of the Cross</a:t>
            </a:r>
          </a:p>
          <a:p>
            <a:r>
              <a:rPr lang="en-US" sz="1200" b="1" i="0" kern="1200" baseline="30000" dirty="0">
                <a:solidFill>
                  <a:schemeClr val="tx1"/>
                </a:solidFill>
                <a:effectLst/>
                <a:latin typeface="+mn-lt"/>
                <a:ea typeface="+mn-ea"/>
                <a:cs typeface="+mn-cs"/>
              </a:rPr>
              <a:t>34 </a:t>
            </a:r>
            <a:r>
              <a:rPr lang="en-US" sz="1200" b="0" i="0" kern="1200" dirty="0">
                <a:solidFill>
                  <a:schemeClr val="tx1"/>
                </a:solidFill>
                <a:effectLst/>
                <a:latin typeface="+mn-lt"/>
                <a:ea typeface="+mn-ea"/>
                <a:cs typeface="+mn-cs"/>
              </a:rPr>
              <a:t>Then he called the crowd to him along with his disciples and said: “Whoever wants to be my disciple must deny themselves and take up their cross and follow me. </a:t>
            </a:r>
            <a:r>
              <a:rPr lang="en-US" sz="1200" b="1" i="0" kern="1200" baseline="30000" dirty="0">
                <a:solidFill>
                  <a:schemeClr val="tx1"/>
                </a:solidFill>
                <a:effectLst/>
                <a:latin typeface="+mn-lt"/>
                <a:ea typeface="+mn-ea"/>
                <a:cs typeface="+mn-cs"/>
              </a:rPr>
              <a:t>35 </a:t>
            </a:r>
            <a:r>
              <a:rPr lang="en-US" sz="1200" b="0" i="0" kern="1200" dirty="0">
                <a:solidFill>
                  <a:schemeClr val="tx1"/>
                </a:solidFill>
                <a:effectLst/>
                <a:latin typeface="+mn-lt"/>
                <a:ea typeface="+mn-ea"/>
                <a:cs typeface="+mn-cs"/>
              </a:rPr>
              <a:t>For whoever wants to save their life</a:t>
            </a:r>
            <a:r>
              <a:rPr lang="en-US" sz="1200" b="0" i="0" kern="1200" baseline="30000" dirty="0">
                <a:solidFill>
                  <a:schemeClr val="tx1"/>
                </a:solidFill>
                <a:effectLst/>
                <a:latin typeface="+mn-lt"/>
                <a:ea typeface="+mn-ea"/>
                <a:cs typeface="+mn-cs"/>
              </a:rPr>
              <a:t>[</a:t>
            </a:r>
            <a:r>
              <a:rPr lang="en-US" sz="1200" b="0" i="0" u="none" strike="noStrike" kern="1200" baseline="30000" dirty="0">
                <a:solidFill>
                  <a:schemeClr val="tx1"/>
                </a:solidFill>
                <a:effectLst/>
                <a:latin typeface="+mn-lt"/>
                <a:ea typeface="+mn-ea"/>
                <a:cs typeface="+mn-cs"/>
                <a:hlinkClick r:id="rId4" tooltip="See footnote a"/>
              </a:rPr>
              <a:t>a</a:t>
            </a:r>
            <a:r>
              <a:rPr lang="en-US" sz="1200" b="0" i="0" kern="1200" baseline="30000" dirty="0">
                <a:solidFill>
                  <a:schemeClr val="tx1"/>
                </a:solidFill>
                <a:effectLst/>
                <a:latin typeface="+mn-lt"/>
                <a:ea typeface="+mn-ea"/>
                <a:cs typeface="+mn-cs"/>
              </a:rPr>
              <a:t>]</a:t>
            </a:r>
            <a:r>
              <a:rPr lang="en-US" sz="1200" b="0" i="0" kern="1200" dirty="0">
                <a:solidFill>
                  <a:schemeClr val="tx1"/>
                </a:solidFill>
                <a:effectLst/>
                <a:latin typeface="+mn-lt"/>
                <a:ea typeface="+mn-ea"/>
                <a:cs typeface="+mn-cs"/>
              </a:rPr>
              <a:t> will lose it, but whoever loses their life for me and for the gospel will save it.</a:t>
            </a:r>
            <a:r>
              <a:rPr lang="en-US" sz="1200" b="1" i="0" kern="1200" baseline="30000" dirty="0">
                <a:solidFill>
                  <a:schemeClr val="tx1"/>
                </a:solidFill>
                <a:effectLst/>
                <a:latin typeface="+mn-lt"/>
                <a:ea typeface="+mn-ea"/>
                <a:cs typeface="+mn-cs"/>
              </a:rPr>
              <a:t>36 </a:t>
            </a:r>
            <a:r>
              <a:rPr lang="en-US" sz="1200" b="0" i="0" kern="1200" dirty="0">
                <a:solidFill>
                  <a:schemeClr val="tx1"/>
                </a:solidFill>
                <a:effectLst/>
                <a:latin typeface="+mn-lt"/>
                <a:ea typeface="+mn-ea"/>
                <a:cs typeface="+mn-cs"/>
              </a:rPr>
              <a:t>What good is it for someone to gain the whole world, yet forfeit their soul? </a:t>
            </a:r>
            <a:r>
              <a:rPr lang="en-US" sz="1200" b="1" i="0" kern="1200" baseline="30000" dirty="0">
                <a:solidFill>
                  <a:schemeClr val="tx1"/>
                </a:solidFill>
                <a:effectLst/>
                <a:latin typeface="+mn-lt"/>
                <a:ea typeface="+mn-ea"/>
                <a:cs typeface="+mn-cs"/>
              </a:rPr>
              <a:t>37 </a:t>
            </a:r>
            <a:r>
              <a:rPr lang="en-US" sz="1200" b="0" i="0" kern="1200" dirty="0">
                <a:solidFill>
                  <a:schemeClr val="tx1"/>
                </a:solidFill>
                <a:effectLst/>
                <a:latin typeface="+mn-lt"/>
                <a:ea typeface="+mn-ea"/>
                <a:cs typeface="+mn-cs"/>
              </a:rPr>
              <a:t>Or what can anyone give in exchange for their soul?</a:t>
            </a:r>
          </a:p>
          <a:p>
            <a:endParaRPr lang="en-US" dirty="0"/>
          </a:p>
          <a:p>
            <a:endParaRPr lang="en-US" dirty="0"/>
          </a:p>
        </p:txBody>
      </p:sp>
      <p:sp>
        <p:nvSpPr>
          <p:cNvPr id="4" name="Slide Number Placeholder 3"/>
          <p:cNvSpPr>
            <a:spLocks noGrp="1"/>
          </p:cNvSpPr>
          <p:nvPr>
            <p:ph type="sldNum" sz="quarter" idx="5"/>
          </p:nvPr>
        </p:nvSpPr>
        <p:spPr/>
        <p:txBody>
          <a:bodyPr/>
          <a:lstStyle/>
          <a:p>
            <a:fld id="{44D6B721-F55F-482D-BCE0-C724433C0CB5}" type="slidenum">
              <a:rPr lang="en-US" smtClean="0"/>
              <a:t>11</a:t>
            </a:fld>
            <a:endParaRPr lang="en-US"/>
          </a:p>
        </p:txBody>
      </p:sp>
    </p:spTree>
    <p:extLst>
      <p:ext uri="{BB962C8B-B14F-4D97-AF65-F5344CB8AC3E}">
        <p14:creationId xmlns:p14="http://schemas.microsoft.com/office/powerpoint/2010/main" val="22875039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Quran is the only historical document that claims Jesus didn’t really die on the cross.  Christian, Jewish and Atheist historical texts all agree that Jesus died on the cross.  The fact that Quran disagrees means that it does not correspond to reality.</a:t>
            </a:r>
          </a:p>
        </p:txBody>
      </p:sp>
      <p:sp>
        <p:nvSpPr>
          <p:cNvPr id="4" name="Slide Number Placeholder 3"/>
          <p:cNvSpPr>
            <a:spLocks noGrp="1"/>
          </p:cNvSpPr>
          <p:nvPr>
            <p:ph type="sldNum" sz="quarter" idx="5"/>
          </p:nvPr>
        </p:nvSpPr>
        <p:spPr/>
        <p:txBody>
          <a:bodyPr/>
          <a:lstStyle/>
          <a:p>
            <a:fld id="{44D6B721-F55F-482D-BCE0-C724433C0CB5}" type="slidenum">
              <a:rPr lang="en-US" smtClean="0"/>
              <a:t>12</a:t>
            </a:fld>
            <a:endParaRPr lang="en-US"/>
          </a:p>
        </p:txBody>
      </p:sp>
    </p:spTree>
    <p:extLst>
      <p:ext uri="{BB962C8B-B14F-4D97-AF65-F5344CB8AC3E}">
        <p14:creationId xmlns:p14="http://schemas.microsoft.com/office/powerpoint/2010/main" val="16320543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Scientific studies</a:t>
            </a:r>
          </a:p>
          <a:p>
            <a:r>
              <a:rPr lang="en-US" dirty="0"/>
              <a:t>	First scientist (or group) generates a hypothesis, tests it, tweaks it, tests again until they find something they believe to be truth.</a:t>
            </a:r>
          </a:p>
          <a:p>
            <a:r>
              <a:rPr lang="en-US" dirty="0"/>
              <a:t>	Article is published defining the theory, the tests used and the results.</a:t>
            </a:r>
          </a:p>
          <a:p>
            <a:r>
              <a:rPr lang="en-US" dirty="0"/>
              <a:t>	It is then reviewed by other scientists.  They look for errors in the testing method.  They try the same test to see if they get the same results.</a:t>
            </a:r>
          </a:p>
          <a:p>
            <a:r>
              <a:rPr lang="en-US" dirty="0"/>
              <a:t>	Then it is published the original scientist’s results and their peers’ results.</a:t>
            </a:r>
          </a:p>
          <a:p>
            <a:r>
              <a:rPr lang="en-US" dirty="0"/>
              <a:t>	Scientific articles that are not peer-reviewed are not deemed legitimate.</a:t>
            </a:r>
          </a:p>
        </p:txBody>
      </p:sp>
      <p:sp>
        <p:nvSpPr>
          <p:cNvPr id="4" name="Slide Number Placeholder 3"/>
          <p:cNvSpPr>
            <a:spLocks noGrp="1"/>
          </p:cNvSpPr>
          <p:nvPr>
            <p:ph type="sldNum" sz="quarter" idx="5"/>
          </p:nvPr>
        </p:nvSpPr>
        <p:spPr/>
        <p:txBody>
          <a:bodyPr/>
          <a:lstStyle/>
          <a:p>
            <a:fld id="{44D6B721-F55F-482D-BCE0-C724433C0CB5}" type="slidenum">
              <a:rPr lang="en-US" smtClean="0"/>
              <a:t>13</a:t>
            </a:fld>
            <a:endParaRPr lang="en-US"/>
          </a:p>
        </p:txBody>
      </p:sp>
    </p:spTree>
    <p:extLst>
      <p:ext uri="{BB962C8B-B14F-4D97-AF65-F5344CB8AC3E}">
        <p14:creationId xmlns:p14="http://schemas.microsoft.com/office/powerpoint/2010/main" val="5464162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https://www.physicsoftheuniverse.com/topics_bigbang_timeline.html</a:t>
            </a:r>
          </a:p>
          <a:p>
            <a:endParaRPr lang="en-US" dirty="0"/>
          </a:p>
          <a:p>
            <a:r>
              <a:rPr lang="en-US" dirty="0"/>
              <a:t>http://www.genomenewsnetwork.org/resources/whats_a_genome/Chp1_4_2.shtml</a:t>
            </a:r>
          </a:p>
          <a:p>
            <a:endParaRPr lang="en-US" dirty="0"/>
          </a:p>
          <a:p>
            <a:r>
              <a:rPr lang="en-US" dirty="0"/>
              <a:t>https://www.sciencedirect.com/science/article/pii/0022519377900443</a:t>
            </a:r>
          </a:p>
          <a:p>
            <a:endParaRPr lang="en-US" dirty="0"/>
          </a:p>
          <a:p>
            <a:endParaRPr lang="en-US" dirty="0"/>
          </a:p>
        </p:txBody>
      </p:sp>
      <p:sp>
        <p:nvSpPr>
          <p:cNvPr id="4" name="Slide Number Placeholder 3"/>
          <p:cNvSpPr>
            <a:spLocks noGrp="1"/>
          </p:cNvSpPr>
          <p:nvPr>
            <p:ph type="sldNum" sz="quarter" idx="5"/>
          </p:nvPr>
        </p:nvSpPr>
        <p:spPr/>
        <p:txBody>
          <a:bodyPr/>
          <a:lstStyle/>
          <a:p>
            <a:fld id="{44D6B721-F55F-482D-BCE0-C724433C0CB5}" type="slidenum">
              <a:rPr lang="en-US" smtClean="0"/>
              <a:t>14</a:t>
            </a:fld>
            <a:endParaRPr lang="en-US"/>
          </a:p>
        </p:txBody>
      </p:sp>
    </p:spTree>
    <p:extLst>
      <p:ext uri="{BB962C8B-B14F-4D97-AF65-F5344CB8AC3E}">
        <p14:creationId xmlns:p14="http://schemas.microsoft.com/office/powerpoint/2010/main" val="29407278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Psalm 19 New International Version (NIV)</a:t>
            </a:r>
          </a:p>
          <a:p>
            <a:r>
              <a:rPr lang="en-US" sz="1200" b="0" i="0" kern="1200" dirty="0">
                <a:solidFill>
                  <a:schemeClr val="tx1"/>
                </a:solidFill>
                <a:effectLst/>
                <a:latin typeface="+mn-lt"/>
                <a:ea typeface="+mn-ea"/>
                <a:cs typeface="+mn-cs"/>
              </a:rPr>
              <a:t>Psalm 19</a:t>
            </a:r>
            <a:r>
              <a:rPr lang="en-US" sz="1200" b="0" i="0" kern="1200" baseline="30000" dirty="0">
                <a:solidFill>
                  <a:schemeClr val="tx1"/>
                </a:solidFill>
                <a:effectLst/>
                <a:latin typeface="+mn-lt"/>
                <a:ea typeface="+mn-ea"/>
                <a:cs typeface="+mn-cs"/>
              </a:rPr>
              <a:t>[</a:t>
            </a:r>
            <a:r>
              <a:rPr lang="en-US" sz="1200" b="0" i="0" u="none" strike="noStrike" kern="1200" baseline="30000" dirty="0">
                <a:solidFill>
                  <a:schemeClr val="tx1"/>
                </a:solidFill>
                <a:effectLst/>
                <a:latin typeface="+mn-lt"/>
                <a:ea typeface="+mn-ea"/>
                <a:cs typeface="+mn-cs"/>
                <a:hlinkClick r:id="rId3" tooltip="See footnote a"/>
              </a:rPr>
              <a:t>a</a:t>
            </a:r>
            <a:r>
              <a:rPr lang="en-US" sz="1200" b="0" i="0" kern="1200" baseline="30000" dirty="0">
                <a:solidFill>
                  <a:schemeClr val="tx1"/>
                </a:solidFill>
                <a:effectLst/>
                <a:latin typeface="+mn-lt"/>
                <a:ea typeface="+mn-ea"/>
                <a:cs typeface="+mn-cs"/>
              </a:rPr>
              <a:t>]</a:t>
            </a:r>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For the director of music. A psalm of David.</a:t>
            </a:r>
          </a:p>
          <a:p>
            <a:r>
              <a:rPr lang="en-US" sz="1200" b="1" i="0" kern="1200" baseline="30000" dirty="0">
                <a:solidFill>
                  <a:schemeClr val="tx1"/>
                </a:solidFill>
                <a:effectLst/>
                <a:latin typeface="+mn-lt"/>
                <a:ea typeface="+mn-ea"/>
                <a:cs typeface="+mn-cs"/>
              </a:rPr>
              <a:t>1 </a:t>
            </a:r>
            <a:r>
              <a:rPr lang="en-US" sz="1200" b="0" i="0" kern="1200" dirty="0">
                <a:solidFill>
                  <a:schemeClr val="tx1"/>
                </a:solidFill>
                <a:effectLst/>
                <a:latin typeface="+mn-lt"/>
                <a:ea typeface="+mn-ea"/>
                <a:cs typeface="+mn-cs"/>
              </a:rPr>
              <a:t>The heavens declare the glory of God;</a:t>
            </a: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    the skies proclaim the work of his hands.</a:t>
            </a:r>
            <a:br>
              <a:rPr lang="en-US" sz="1200" b="0" i="0" kern="1200" dirty="0">
                <a:solidFill>
                  <a:schemeClr val="tx1"/>
                </a:solidFill>
                <a:effectLst/>
                <a:latin typeface="+mn-lt"/>
                <a:ea typeface="+mn-ea"/>
                <a:cs typeface="+mn-cs"/>
              </a:rPr>
            </a:br>
            <a:r>
              <a:rPr lang="en-US" sz="1200" b="1" i="0" kern="1200" baseline="30000" dirty="0">
                <a:solidFill>
                  <a:schemeClr val="tx1"/>
                </a:solidFill>
                <a:effectLst/>
                <a:latin typeface="+mn-lt"/>
                <a:ea typeface="+mn-ea"/>
                <a:cs typeface="+mn-cs"/>
              </a:rPr>
              <a:t>2 </a:t>
            </a:r>
            <a:r>
              <a:rPr lang="en-US" sz="1200" b="0" i="0" kern="1200" dirty="0">
                <a:solidFill>
                  <a:schemeClr val="tx1"/>
                </a:solidFill>
                <a:effectLst/>
                <a:latin typeface="+mn-lt"/>
                <a:ea typeface="+mn-ea"/>
                <a:cs typeface="+mn-cs"/>
              </a:rPr>
              <a:t>Day after day they pour forth speech;</a:t>
            </a: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    night after night they reveal knowledge.</a:t>
            </a:r>
            <a:br>
              <a:rPr lang="en-US" sz="1200" b="0" i="0" kern="1200" dirty="0">
                <a:solidFill>
                  <a:schemeClr val="tx1"/>
                </a:solidFill>
                <a:effectLst/>
                <a:latin typeface="+mn-lt"/>
                <a:ea typeface="+mn-ea"/>
                <a:cs typeface="+mn-cs"/>
              </a:rPr>
            </a:br>
            <a:r>
              <a:rPr lang="en-US" sz="1200" b="1" i="0" kern="1200" baseline="30000" dirty="0">
                <a:solidFill>
                  <a:schemeClr val="tx1"/>
                </a:solidFill>
                <a:effectLst/>
                <a:latin typeface="+mn-lt"/>
                <a:ea typeface="+mn-ea"/>
                <a:cs typeface="+mn-cs"/>
              </a:rPr>
              <a:t>3 </a:t>
            </a:r>
            <a:r>
              <a:rPr lang="en-US" sz="1200" b="0" i="0" kern="1200" dirty="0">
                <a:solidFill>
                  <a:schemeClr val="tx1"/>
                </a:solidFill>
                <a:effectLst/>
                <a:latin typeface="+mn-lt"/>
                <a:ea typeface="+mn-ea"/>
                <a:cs typeface="+mn-cs"/>
              </a:rPr>
              <a:t>They have no speech, they use no words;</a:t>
            </a: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    no sound is heard from them.</a:t>
            </a:r>
            <a:br>
              <a:rPr lang="en-US" sz="1200" b="0" i="0" kern="1200" dirty="0">
                <a:solidFill>
                  <a:schemeClr val="tx1"/>
                </a:solidFill>
                <a:effectLst/>
                <a:latin typeface="+mn-lt"/>
                <a:ea typeface="+mn-ea"/>
                <a:cs typeface="+mn-cs"/>
              </a:rPr>
            </a:br>
            <a:r>
              <a:rPr lang="en-US" sz="1200" b="1" i="0" kern="1200" baseline="30000" dirty="0">
                <a:solidFill>
                  <a:schemeClr val="tx1"/>
                </a:solidFill>
                <a:effectLst/>
                <a:latin typeface="+mn-lt"/>
                <a:ea typeface="+mn-ea"/>
                <a:cs typeface="+mn-cs"/>
              </a:rPr>
              <a:t>4 </a:t>
            </a:r>
            <a:r>
              <a:rPr lang="en-US" sz="1200" b="0" i="0" kern="1200" dirty="0">
                <a:solidFill>
                  <a:schemeClr val="tx1"/>
                </a:solidFill>
                <a:effectLst/>
                <a:latin typeface="+mn-lt"/>
                <a:ea typeface="+mn-ea"/>
                <a:cs typeface="+mn-cs"/>
              </a:rPr>
              <a:t>Yet their voice</a:t>
            </a:r>
            <a:r>
              <a:rPr lang="en-US" sz="1200" b="0" i="0" kern="1200" baseline="30000" dirty="0">
                <a:solidFill>
                  <a:schemeClr val="tx1"/>
                </a:solidFill>
                <a:effectLst/>
                <a:latin typeface="+mn-lt"/>
                <a:ea typeface="+mn-ea"/>
                <a:cs typeface="+mn-cs"/>
              </a:rPr>
              <a:t>[</a:t>
            </a:r>
            <a:r>
              <a:rPr lang="en-US" sz="1200" b="0" i="0" u="none" strike="noStrike" kern="1200" baseline="30000" dirty="0">
                <a:solidFill>
                  <a:schemeClr val="tx1"/>
                </a:solidFill>
                <a:effectLst/>
                <a:latin typeface="+mn-lt"/>
                <a:ea typeface="+mn-ea"/>
                <a:cs typeface="+mn-cs"/>
                <a:hlinkClick r:id="rId4" tooltip="See footnote b"/>
              </a:rPr>
              <a:t>b</a:t>
            </a:r>
            <a:r>
              <a:rPr lang="en-US" sz="1200" b="0" i="0" kern="1200" baseline="30000" dirty="0">
                <a:solidFill>
                  <a:schemeClr val="tx1"/>
                </a:solidFill>
                <a:effectLst/>
                <a:latin typeface="+mn-lt"/>
                <a:ea typeface="+mn-ea"/>
                <a:cs typeface="+mn-cs"/>
              </a:rPr>
              <a:t>]</a:t>
            </a:r>
            <a:r>
              <a:rPr lang="en-US" sz="1200" b="0" i="0" kern="1200" dirty="0">
                <a:solidFill>
                  <a:schemeClr val="tx1"/>
                </a:solidFill>
                <a:effectLst/>
                <a:latin typeface="+mn-lt"/>
                <a:ea typeface="+mn-ea"/>
                <a:cs typeface="+mn-cs"/>
              </a:rPr>
              <a:t> goes out into all the earth,</a:t>
            </a: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    their words to the ends of the world.</a:t>
            </a: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In the heavens God has pitched a tent for the sun.</a:t>
            </a:r>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44D6B721-F55F-482D-BCE0-C724433C0CB5}" type="slidenum">
              <a:rPr lang="en-US" smtClean="0"/>
              <a:t>15</a:t>
            </a:fld>
            <a:endParaRPr lang="en-US"/>
          </a:p>
        </p:txBody>
      </p:sp>
    </p:spTree>
    <p:extLst>
      <p:ext uri="{BB962C8B-B14F-4D97-AF65-F5344CB8AC3E}">
        <p14:creationId xmlns:p14="http://schemas.microsoft.com/office/powerpoint/2010/main" val="30574670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D6B721-F55F-482D-BCE0-C724433C0CB5}" type="slidenum">
              <a:rPr lang="en-US" smtClean="0"/>
              <a:t>16</a:t>
            </a:fld>
            <a:endParaRPr lang="en-US"/>
          </a:p>
        </p:txBody>
      </p:sp>
    </p:spTree>
    <p:extLst>
      <p:ext uri="{BB962C8B-B14F-4D97-AF65-F5344CB8AC3E}">
        <p14:creationId xmlns:p14="http://schemas.microsoft.com/office/powerpoint/2010/main" val="13027527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the study of the fundamental nature of knowledge, reality, and existence, especially when considered as an academic discipline.</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Ad Hominem – against the man, personal insults.  Bill Nye vs. Ken Hamm debate.</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Appeal to Ignorance – Stephen Hawking on determinism, “Everything we do is already determined but since we can’t know what was determined it might as well not be.”</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False Dilemma – presented as limited options that really shouldn’t be limited.  Example of limited in the Jesus evil or who he said he was?</a:t>
            </a:r>
          </a:p>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44D6B721-F55F-482D-BCE0-C724433C0CB5}" type="slidenum">
              <a:rPr lang="en-US" smtClean="0"/>
              <a:t>20</a:t>
            </a:fld>
            <a:endParaRPr lang="en-US"/>
          </a:p>
        </p:txBody>
      </p:sp>
    </p:spTree>
    <p:extLst>
      <p:ext uri="{BB962C8B-B14F-4D97-AF65-F5344CB8AC3E}">
        <p14:creationId xmlns:p14="http://schemas.microsoft.com/office/powerpoint/2010/main" val="25423622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D6B721-F55F-482D-BCE0-C724433C0CB5}" type="slidenum">
              <a:rPr lang="en-US" smtClean="0"/>
              <a:t>21</a:t>
            </a:fld>
            <a:endParaRPr lang="en-US"/>
          </a:p>
        </p:txBody>
      </p:sp>
    </p:spTree>
    <p:extLst>
      <p:ext uri="{BB962C8B-B14F-4D97-AF65-F5344CB8AC3E}">
        <p14:creationId xmlns:p14="http://schemas.microsoft.com/office/powerpoint/2010/main" val="5965168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D6B721-F55F-482D-BCE0-C724433C0CB5}" type="slidenum">
              <a:rPr lang="en-US" smtClean="0"/>
              <a:t>22</a:t>
            </a:fld>
            <a:endParaRPr lang="en-US"/>
          </a:p>
        </p:txBody>
      </p:sp>
    </p:spTree>
    <p:extLst>
      <p:ext uri="{BB962C8B-B14F-4D97-AF65-F5344CB8AC3E}">
        <p14:creationId xmlns:p14="http://schemas.microsoft.com/office/powerpoint/2010/main" val="29225863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mn-lt"/>
                <a:ea typeface="+mn-ea"/>
                <a:cs typeface="+mn-cs"/>
              </a:rPr>
              <a:t>Exclusivity.  What is it? Exclusivity is “the inability to exist or be true if something else exists or is true”.  When we say that the Christian faith is exclusive, and it is, we mean that because it is true, all other religions are false.  This is a leading reason why Christians are called bigots.</a:t>
            </a:r>
            <a:endParaRPr lang="en-US" dirty="0"/>
          </a:p>
        </p:txBody>
      </p:sp>
      <p:sp>
        <p:nvSpPr>
          <p:cNvPr id="4" name="Slide Number Placeholder 3"/>
          <p:cNvSpPr>
            <a:spLocks noGrp="1"/>
          </p:cNvSpPr>
          <p:nvPr>
            <p:ph type="sldNum" sz="quarter" idx="5"/>
          </p:nvPr>
        </p:nvSpPr>
        <p:spPr/>
        <p:txBody>
          <a:bodyPr/>
          <a:lstStyle/>
          <a:p>
            <a:fld id="{44D6B721-F55F-482D-BCE0-C724433C0CB5}" type="slidenum">
              <a:rPr lang="en-US" smtClean="0"/>
              <a:t>2</a:t>
            </a:fld>
            <a:endParaRPr lang="en-US"/>
          </a:p>
        </p:txBody>
      </p:sp>
    </p:spTree>
    <p:extLst>
      <p:ext uri="{BB962C8B-B14F-4D97-AF65-F5344CB8AC3E}">
        <p14:creationId xmlns:p14="http://schemas.microsoft.com/office/powerpoint/2010/main" val="11050191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0" i="0" u="none" strike="noStrike" kern="1200" dirty="0">
                <a:solidFill>
                  <a:schemeClr val="tx1"/>
                </a:solidFill>
                <a:effectLst/>
                <a:latin typeface="+mn-lt"/>
                <a:ea typeface="+mn-ea"/>
                <a:cs typeface="+mn-cs"/>
              </a:rPr>
              <a:t>In our culture it has become taboo to state that someone else is wrong.  I don’t mean wrong about little things. For example, I believe peanut butter, baked beans, mayonnaise and ranch dressing are all disgusting.  Many in this room may gasp in shock and say that some or all of those are parts of life’s truest joys! We can disagree, but this is on something subjective.  To me, they are disgusting, to you they are not and that’s okay. It is a subject that is not exclusive. In this regard the statement “this is true for me” is entirely valid.  This is subjective truth.</a:t>
            </a:r>
            <a:endParaRPr lang="en-US" b="0" dirty="0">
              <a:effectLst/>
            </a:endParaRPr>
          </a:p>
          <a:p>
            <a:pPr rtl="0"/>
            <a:br>
              <a:rPr lang="en-US" b="0" dirty="0">
                <a:effectLst/>
              </a:rPr>
            </a:br>
            <a:r>
              <a:rPr lang="en-US" sz="1200" b="0" i="0" u="none" strike="noStrike" kern="1200" dirty="0">
                <a:solidFill>
                  <a:schemeClr val="tx1"/>
                </a:solidFill>
                <a:effectLst/>
                <a:latin typeface="+mn-lt"/>
                <a:ea typeface="+mn-ea"/>
                <a:cs typeface="+mn-cs"/>
              </a:rPr>
              <a:t>Unfortunately this “it is true for me” mentality has become pervasive in our culture.  As I said, in some cases this is completely okay but when we get into areas of exclusivity we cannot have subjective truth.  “It is true for me” is an perfect example in the belief that truth is subjective. Unfortunately we know that there is objective truth in the world.  2+2 = 4. Gravity. The physics of sound and frequency. This is objective truth.</a:t>
            </a:r>
          </a:p>
          <a:p>
            <a:pPr rtl="0"/>
            <a:endParaRPr lang="en-US" sz="1200" b="0" i="0" u="none" strike="noStrike" kern="1200" dirty="0">
              <a:solidFill>
                <a:schemeClr val="tx1"/>
              </a:solidFill>
              <a:effectLst/>
              <a:latin typeface="+mn-lt"/>
              <a:ea typeface="+mn-ea"/>
              <a:cs typeface="+mn-cs"/>
            </a:endParaRPr>
          </a:p>
          <a:p>
            <a:pPr rtl="0"/>
            <a:r>
              <a:rPr lang="en-US" sz="1200" b="0" i="0" u="none" strike="noStrike" kern="1200" dirty="0">
                <a:solidFill>
                  <a:schemeClr val="tx1"/>
                </a:solidFill>
                <a:effectLst/>
                <a:latin typeface="+mn-lt"/>
                <a:ea typeface="+mn-ea"/>
                <a:cs typeface="+mn-cs"/>
              </a:rPr>
              <a:t>There is objective truth.  Subjective truth are things that are true depending on other circumstances.  Objective truth is true regardless of any external influences.</a:t>
            </a:r>
            <a:endParaRPr lang="en-US" b="0" dirty="0">
              <a:effectLst/>
            </a:endParaRPr>
          </a:p>
          <a:p>
            <a:br>
              <a:rPr lang="en-US" dirty="0"/>
            </a:br>
            <a:endParaRPr lang="en-US" dirty="0"/>
          </a:p>
          <a:p>
            <a:endParaRPr lang="en-US" dirty="0"/>
          </a:p>
        </p:txBody>
      </p:sp>
      <p:sp>
        <p:nvSpPr>
          <p:cNvPr id="4" name="Slide Number Placeholder 3"/>
          <p:cNvSpPr>
            <a:spLocks noGrp="1"/>
          </p:cNvSpPr>
          <p:nvPr>
            <p:ph type="sldNum" sz="quarter" idx="5"/>
          </p:nvPr>
        </p:nvSpPr>
        <p:spPr/>
        <p:txBody>
          <a:bodyPr/>
          <a:lstStyle/>
          <a:p>
            <a:fld id="{44D6B721-F55F-482D-BCE0-C724433C0CB5}" type="slidenum">
              <a:rPr lang="en-US" smtClean="0"/>
              <a:t>3</a:t>
            </a:fld>
            <a:endParaRPr lang="en-US"/>
          </a:p>
        </p:txBody>
      </p:sp>
    </p:spTree>
    <p:extLst>
      <p:ext uri="{BB962C8B-B14F-4D97-AF65-F5344CB8AC3E}">
        <p14:creationId xmlns:p14="http://schemas.microsoft.com/office/powerpoint/2010/main" val="1009751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0" i="0" u="none" strike="noStrike" kern="1200" dirty="0">
                <a:solidFill>
                  <a:schemeClr val="tx1"/>
                </a:solidFill>
                <a:effectLst/>
                <a:latin typeface="+mn-lt"/>
                <a:ea typeface="+mn-ea"/>
                <a:cs typeface="+mn-cs"/>
              </a:rPr>
              <a:t>Christianity claims, rightfully so, to be objective truth.  This makes us exclusive. It means that IF Christianity is true then every other world religion is not true.  This opens us to the question “how do you know that Christianity is true?” How many of you have ever been asked that question?</a:t>
            </a:r>
            <a:endParaRPr lang="en-US" b="0" dirty="0">
              <a:effectLst/>
            </a:endParaRPr>
          </a:p>
          <a:p>
            <a:pPr rtl="0"/>
            <a:br>
              <a:rPr lang="en-US" b="0" dirty="0">
                <a:effectLst/>
              </a:rPr>
            </a:br>
            <a:r>
              <a:rPr lang="en-US" b="0" dirty="0">
                <a:effectLst/>
              </a:rPr>
              <a:t>John 14:6 I am the way, the truth and they light.  No one gets to the Father but through me.</a:t>
            </a:r>
            <a:br>
              <a:rPr lang="en-US" dirty="0"/>
            </a:br>
            <a:r>
              <a:rPr lang="en-US" dirty="0"/>
              <a:t>Logical argument that Christ cannot simply be a good man.  He either has to be who he said he was or insane.  Simply being a good prophet is impossible.</a:t>
            </a:r>
          </a:p>
          <a:p>
            <a:pPr rtl="0"/>
            <a:endParaRPr lang="en-US" dirty="0"/>
          </a:p>
          <a:p>
            <a:r>
              <a:rPr lang="en-US" dirty="0"/>
              <a:t>C.S. Lewis Liar, Lunatic or Lord</a:t>
            </a:r>
          </a:p>
          <a:p>
            <a:endParaRPr lang="en-US" dirty="0"/>
          </a:p>
          <a:p>
            <a:r>
              <a:rPr lang="en-US" sz="1200" b="0" i="0" kern="1200" dirty="0">
                <a:solidFill>
                  <a:schemeClr val="tx1"/>
                </a:solidFill>
                <a:effectLst/>
                <a:latin typeface="+mn-lt"/>
                <a:ea typeface="+mn-ea"/>
                <a:cs typeface="+mn-cs"/>
              </a:rPr>
              <a:t>to have authority to forgive sins — behaving as if he really was "the person chiefly offended in all offences."</a:t>
            </a:r>
            <a:r>
              <a:rPr lang="en-US" sz="1200" b="0" i="0" u="none" strike="noStrike" kern="1200" baseline="30000" dirty="0">
                <a:solidFill>
                  <a:schemeClr val="tx1"/>
                </a:solidFill>
                <a:effectLst/>
                <a:latin typeface="+mn-lt"/>
                <a:ea typeface="+mn-ea"/>
                <a:cs typeface="+mn-cs"/>
                <a:hlinkClick r:id="rId3"/>
              </a:rPr>
              <a:t>[15]</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to have always existed, and</a:t>
            </a:r>
          </a:p>
          <a:p>
            <a:r>
              <a:rPr lang="en-US" sz="1200" b="0" i="0" kern="1200" dirty="0">
                <a:solidFill>
                  <a:schemeClr val="tx1"/>
                </a:solidFill>
                <a:effectLst/>
                <a:latin typeface="+mn-lt"/>
                <a:ea typeface="+mn-ea"/>
                <a:cs typeface="+mn-cs"/>
              </a:rPr>
              <a:t>to intend to come back to judge the world at the end of time.</a:t>
            </a:r>
            <a:r>
              <a:rPr lang="en-US" sz="1200" b="0" i="0" u="none" strike="noStrike" kern="1200" baseline="30000" dirty="0">
                <a:solidFill>
                  <a:schemeClr val="tx1"/>
                </a:solidFill>
                <a:effectLst/>
                <a:latin typeface="+mn-lt"/>
                <a:ea typeface="+mn-ea"/>
                <a:cs typeface="+mn-cs"/>
                <a:hlinkClick r:id="rId4"/>
              </a:rPr>
              <a:t>[16]</a:t>
            </a:r>
            <a:endParaRPr lang="en-US" sz="1200" b="0" i="0" kern="1200" dirty="0">
              <a:solidFill>
                <a:schemeClr val="tx1"/>
              </a:solidFill>
              <a:effectLst/>
              <a:latin typeface="+mn-lt"/>
              <a:ea typeface="+mn-ea"/>
              <a:cs typeface="+mn-cs"/>
            </a:endParaRP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44D6B721-F55F-482D-BCE0-C724433C0CB5}" type="slidenum">
              <a:rPr lang="en-US" smtClean="0"/>
              <a:t>4</a:t>
            </a:fld>
            <a:endParaRPr lang="en-US"/>
          </a:p>
        </p:txBody>
      </p:sp>
    </p:spTree>
    <p:extLst>
      <p:ext uri="{BB962C8B-B14F-4D97-AF65-F5344CB8AC3E}">
        <p14:creationId xmlns:p14="http://schemas.microsoft.com/office/powerpoint/2010/main" val="21898875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0" i="0" u="none" strike="noStrike" kern="1200" dirty="0">
                <a:solidFill>
                  <a:schemeClr val="tx1"/>
                </a:solidFill>
                <a:effectLst/>
                <a:latin typeface="+mn-lt"/>
                <a:ea typeface="+mn-ea"/>
                <a:cs typeface="+mn-cs"/>
              </a:rPr>
              <a:t>Christianity claims, rightfully so, to be objective truth.  This makes us exclusive. It means that IF Christianity is true then every other world religion is not true.  This opens us to the question “how do you know that Christianity is true?” How many of you have ever been asked that question?</a:t>
            </a:r>
            <a:endParaRPr lang="en-US" b="0" dirty="0">
              <a:effectLst/>
            </a:endParaRPr>
          </a:p>
          <a:p>
            <a:pPr rtl="0"/>
            <a:br>
              <a:rPr lang="en-US" b="0" dirty="0">
                <a:effectLst/>
              </a:rPr>
            </a:br>
            <a:r>
              <a:rPr lang="en-US" sz="1200" b="0" i="0" u="none" strike="noStrike" kern="1200" dirty="0">
                <a:solidFill>
                  <a:schemeClr val="tx1"/>
                </a:solidFill>
                <a:effectLst/>
                <a:latin typeface="+mn-lt"/>
                <a:ea typeface="+mn-ea"/>
                <a:cs typeface="+mn-cs"/>
              </a:rPr>
              <a:t>This is a question that every Christian should be able to answer.  To answer that question we need to know how to evaluate worldviews for truth claims.  A religion is effectively a documented version of a worldview. Your worldview is like the glasses that you see the world through.  It is like the square and a rectangle. All squares are rectangles but not all rectangles are squares. All religions are worldview but not all worldviews are religion.  We could say that atheism is a religion but doing so in a discussion with an atheist would likely just cause offense.</a:t>
            </a:r>
            <a:endParaRPr lang="en-US" b="0" dirty="0">
              <a:effectLst/>
            </a:endParaRPr>
          </a:p>
          <a:p>
            <a:br>
              <a:rPr lang="en-US" dirty="0"/>
            </a:br>
            <a:endParaRPr lang="en-US" dirty="0"/>
          </a:p>
          <a:p>
            <a:r>
              <a:rPr lang="en-US" dirty="0"/>
              <a:t>Mom goggles video 0:08 – 3:26</a:t>
            </a:r>
          </a:p>
          <a:p>
            <a:r>
              <a:rPr lang="en-US" dirty="0"/>
              <a:t>https://www.youtube.com/watch?v=zkprjeipGD4</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44D6B721-F55F-482D-BCE0-C724433C0CB5}" type="slidenum">
              <a:rPr lang="en-US" smtClean="0"/>
              <a:t>5</a:t>
            </a:fld>
            <a:endParaRPr lang="en-US"/>
          </a:p>
        </p:txBody>
      </p:sp>
    </p:spTree>
    <p:extLst>
      <p:ext uri="{BB962C8B-B14F-4D97-AF65-F5344CB8AC3E}">
        <p14:creationId xmlns:p14="http://schemas.microsoft.com/office/powerpoint/2010/main" val="34642678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mn-lt"/>
                <a:ea typeface="+mn-ea"/>
                <a:cs typeface="+mn-cs"/>
              </a:rPr>
              <a:t>So let’s talk about worldview.  What is a worldview? A worldview answers four key questions: origin, meaning, morality and destiny.  A true worldview answers each of those questions with correspondence to reality and is coherent within itself.  We test worldviews for logical consistency, empirical adequacy and experiential relevance.</a:t>
            </a:r>
          </a:p>
          <a:p>
            <a:endParaRPr lang="en-US" sz="1200" b="0" i="0" u="none" strike="noStrike"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44D6B721-F55F-482D-BCE0-C724433C0CB5}" type="slidenum">
              <a:rPr lang="en-US" smtClean="0"/>
              <a:t>6</a:t>
            </a:fld>
            <a:endParaRPr lang="en-US"/>
          </a:p>
        </p:txBody>
      </p:sp>
    </p:spTree>
    <p:extLst>
      <p:ext uri="{BB962C8B-B14F-4D97-AF65-F5344CB8AC3E}">
        <p14:creationId xmlns:p14="http://schemas.microsoft.com/office/powerpoint/2010/main" val="27942308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mn-lt"/>
                <a:ea typeface="+mn-ea"/>
                <a:cs typeface="+mn-cs"/>
              </a:rPr>
              <a:t>This is where we came from.  It includes us as individuals, us as the human species, life in general and the entire universe.</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Scientist:</a:t>
            </a:r>
          </a:p>
          <a:p>
            <a:r>
              <a:rPr lang="en-US" sz="1200" b="0" i="0" u="none" strike="noStrike" kern="1200" dirty="0">
                <a:solidFill>
                  <a:schemeClr val="tx1"/>
                </a:solidFill>
                <a:effectLst/>
                <a:latin typeface="+mn-lt"/>
                <a:ea typeface="+mn-ea"/>
                <a:cs typeface="+mn-cs"/>
              </a:rPr>
              <a:t>	Universe</a:t>
            </a:r>
          </a:p>
          <a:p>
            <a:r>
              <a:rPr lang="en-US" sz="1200" b="0" i="0" u="none" strike="noStrike" kern="1200" dirty="0">
                <a:solidFill>
                  <a:schemeClr val="tx1"/>
                </a:solidFill>
                <a:effectLst/>
                <a:latin typeface="+mn-lt"/>
                <a:ea typeface="+mn-ea"/>
                <a:cs typeface="+mn-cs"/>
              </a:rPr>
              <a:t>		Cause and effect – big bang, what was the cause?</a:t>
            </a:r>
          </a:p>
          <a:p>
            <a:r>
              <a:rPr lang="en-US" sz="1200" b="0" i="0" u="none" strike="noStrike" kern="1200" dirty="0">
                <a:solidFill>
                  <a:schemeClr val="tx1"/>
                </a:solidFill>
                <a:effectLst/>
                <a:latin typeface="+mn-lt"/>
                <a:ea typeface="+mn-ea"/>
                <a:cs typeface="+mn-cs"/>
              </a:rPr>
              <a:t>		Law of energy – energy can neither created or destroyed, only changed forms</a:t>
            </a:r>
          </a:p>
          <a:p>
            <a:r>
              <a:rPr lang="en-US" sz="1200" b="0" i="0" u="none" strike="noStrike" kern="1200" dirty="0">
                <a:solidFill>
                  <a:schemeClr val="tx1"/>
                </a:solidFill>
                <a:effectLst/>
                <a:latin typeface="+mn-lt"/>
                <a:ea typeface="+mn-ea"/>
                <a:cs typeface="+mn-cs"/>
              </a:rPr>
              <a:t>		Stephen Hawking – “</a:t>
            </a:r>
            <a:r>
              <a:rPr lang="en-US" sz="1200" b="0" i="0" kern="1200" dirty="0">
                <a:solidFill>
                  <a:schemeClr val="tx1"/>
                </a:solidFill>
                <a:effectLst/>
                <a:latin typeface="+mn-lt"/>
                <a:ea typeface="+mn-ea"/>
                <a:cs typeface="+mn-cs"/>
              </a:rPr>
              <a:t>The law of nature itself tells us that not only could the universe have popped into existence without any assistance, like a proton, and have required nothing in terms of energy, but also it is possible that nothing caused the Big Bang. Nothing.”</a:t>
            </a:r>
          </a:p>
          <a:p>
            <a:r>
              <a:rPr lang="en-US" sz="1200" b="0" i="0" u="none" strike="noStrike" kern="1200" dirty="0">
                <a:solidFill>
                  <a:schemeClr val="tx1"/>
                </a:solidFill>
                <a:effectLst/>
                <a:latin typeface="+mn-lt"/>
                <a:ea typeface="+mn-ea"/>
                <a:cs typeface="+mn-cs"/>
              </a:rPr>
              <a:t>Hindu (more 1.5 billion global believers, ~25% of all humans)</a:t>
            </a:r>
          </a:p>
          <a:p>
            <a:r>
              <a:rPr lang="en-US" sz="1200" b="0" i="0" u="none" strike="noStrike" kern="1200" dirty="0">
                <a:solidFill>
                  <a:schemeClr val="tx1"/>
                </a:solidFill>
                <a:effectLst/>
                <a:latin typeface="+mn-lt"/>
                <a:ea typeface="+mn-ea"/>
                <a:cs typeface="+mn-cs"/>
              </a:rPr>
              <a:t>	Three gods (of millions) in triumvirate responsible for creation, upkeep and destruction.</a:t>
            </a:r>
          </a:p>
          <a:p>
            <a:r>
              <a:rPr lang="en-US" sz="1200" b="0" i="0" u="none" strike="noStrike" kern="1200" dirty="0">
                <a:solidFill>
                  <a:schemeClr val="tx1"/>
                </a:solidFill>
                <a:effectLst/>
                <a:latin typeface="+mn-lt"/>
                <a:ea typeface="+mn-ea"/>
                <a:cs typeface="+mn-cs"/>
              </a:rPr>
              <a:t>	Brahma – created female god </a:t>
            </a:r>
            <a:r>
              <a:rPr lang="en-US" sz="1200" b="0" i="0" u="none" strike="noStrike" kern="1200" dirty="0" err="1">
                <a:solidFill>
                  <a:schemeClr val="tx1"/>
                </a:solidFill>
                <a:effectLst/>
                <a:latin typeface="+mn-lt"/>
                <a:ea typeface="+mn-ea"/>
                <a:cs typeface="+mn-cs"/>
              </a:rPr>
              <a:t>Shatarupa</a:t>
            </a:r>
            <a:r>
              <a:rPr lang="en-US" sz="1200" b="0" i="0" u="none" strike="noStrike" kern="1200" dirty="0">
                <a:solidFill>
                  <a:schemeClr val="tx1"/>
                </a:solidFill>
                <a:effectLst/>
                <a:latin typeface="+mn-lt"/>
                <a:ea typeface="+mn-ea"/>
                <a:cs typeface="+mn-cs"/>
              </a:rPr>
              <a:t> to help him, lusted after her, generated 4 heads to view her everywhere so she went vertical and he created a 5</a:t>
            </a:r>
            <a:r>
              <a:rPr lang="en-US" sz="1200" b="0" i="0" u="none" strike="noStrike" kern="1200" baseline="30000" dirty="0">
                <a:solidFill>
                  <a:schemeClr val="tx1"/>
                </a:solidFill>
                <a:effectLst/>
                <a:latin typeface="+mn-lt"/>
                <a:ea typeface="+mn-ea"/>
                <a:cs typeface="+mn-cs"/>
              </a:rPr>
              <a:t>th</a:t>
            </a:r>
            <a:r>
              <a:rPr lang="en-US" sz="1200" b="0" i="0" u="none" strike="noStrike" kern="1200" dirty="0">
                <a:solidFill>
                  <a:schemeClr val="tx1"/>
                </a:solidFill>
                <a:effectLst/>
                <a:latin typeface="+mn-lt"/>
                <a:ea typeface="+mn-ea"/>
                <a:cs typeface="+mn-cs"/>
              </a:rPr>
              <a:t> to stop that.  </a:t>
            </a:r>
          </a:p>
          <a:p>
            <a:r>
              <a:rPr lang="en-US" sz="1200" b="0" i="0" u="none" strike="noStrike" kern="1200" dirty="0">
                <a:solidFill>
                  <a:schemeClr val="tx1"/>
                </a:solidFill>
                <a:effectLst/>
                <a:latin typeface="+mn-lt"/>
                <a:ea typeface="+mn-ea"/>
                <a:cs typeface="+mn-cs"/>
              </a:rPr>
              <a:t>	She then changed herself into every creature to avoid him and he changed himself into the male version of every one creating the life on earth.</a:t>
            </a:r>
          </a:p>
          <a:p>
            <a:r>
              <a:rPr lang="en-US" sz="1200" b="0" i="0" u="none" strike="noStrike" kern="1200" dirty="0">
                <a:solidFill>
                  <a:schemeClr val="tx1"/>
                </a:solidFill>
                <a:effectLst/>
                <a:latin typeface="+mn-lt"/>
                <a:ea typeface="+mn-ea"/>
                <a:cs typeface="+mn-cs"/>
              </a:rPr>
              <a:t>	Shiva then punished him and removed the 5</a:t>
            </a:r>
            <a:r>
              <a:rPr lang="en-US" sz="1200" b="0" i="0" u="none" strike="noStrike" kern="1200" baseline="30000" dirty="0">
                <a:solidFill>
                  <a:schemeClr val="tx1"/>
                </a:solidFill>
                <a:effectLst/>
                <a:latin typeface="+mn-lt"/>
                <a:ea typeface="+mn-ea"/>
                <a:cs typeface="+mn-cs"/>
              </a:rPr>
              <a:t>th</a:t>
            </a:r>
            <a:r>
              <a:rPr lang="en-US" sz="1200" b="0" i="0" u="none" strike="noStrike" kern="1200" dirty="0">
                <a:solidFill>
                  <a:schemeClr val="tx1"/>
                </a:solidFill>
                <a:effectLst/>
                <a:latin typeface="+mn-lt"/>
                <a:ea typeface="+mn-ea"/>
                <a:cs typeface="+mn-cs"/>
              </a:rPr>
              <a:t> head and decreed that Brahma not be worshiped because of his transgressions</a:t>
            </a:r>
          </a:p>
          <a:p>
            <a:r>
              <a:rPr lang="en-US" sz="1200" b="0" i="0" u="none" strike="noStrike" kern="1200" dirty="0">
                <a:solidFill>
                  <a:schemeClr val="tx1"/>
                </a:solidFill>
                <a:effectLst/>
                <a:latin typeface="+mn-lt"/>
                <a:ea typeface="+mn-ea"/>
                <a:cs typeface="+mn-cs"/>
              </a:rPr>
              <a:t>	The 4 main holy scriptures of Hinduism were said to have been spoken by each of Brahma’s remaining heads.</a:t>
            </a:r>
          </a:p>
          <a:p>
            <a:r>
              <a:rPr lang="en-US" sz="1200" b="0" i="0" u="none" strike="noStrike" kern="1200" dirty="0">
                <a:solidFill>
                  <a:schemeClr val="tx1"/>
                </a:solidFill>
                <a:effectLst/>
                <a:latin typeface="+mn-lt"/>
                <a:ea typeface="+mn-ea"/>
                <a:cs typeface="+mn-cs"/>
              </a:rPr>
              <a:t>Christian</a:t>
            </a:r>
          </a:p>
          <a:p>
            <a:r>
              <a:rPr lang="en-US" sz="1200" b="0" i="0" u="none" strike="noStrike" kern="1200" dirty="0">
                <a:solidFill>
                  <a:schemeClr val="tx1"/>
                </a:solidFill>
                <a:effectLst/>
                <a:latin typeface="+mn-lt"/>
                <a:ea typeface="+mn-ea"/>
                <a:cs typeface="+mn-cs"/>
              </a:rPr>
              <a:t>	Genesis </a:t>
            </a:r>
          </a:p>
          <a:p>
            <a:r>
              <a:rPr lang="en-US" sz="1200" b="0" i="0" u="none" strike="noStrike" kern="1200" dirty="0">
                <a:solidFill>
                  <a:schemeClr val="tx1"/>
                </a:solidFill>
                <a:effectLst/>
                <a:latin typeface="+mn-lt"/>
                <a:ea typeface="+mn-ea"/>
                <a:cs typeface="+mn-cs"/>
              </a:rPr>
              <a:t>	John 1:1 (cause and effect)</a:t>
            </a:r>
          </a:p>
          <a:p>
            <a:endParaRPr lang="en-US" dirty="0"/>
          </a:p>
        </p:txBody>
      </p:sp>
      <p:sp>
        <p:nvSpPr>
          <p:cNvPr id="4" name="Slide Number Placeholder 3"/>
          <p:cNvSpPr>
            <a:spLocks noGrp="1"/>
          </p:cNvSpPr>
          <p:nvPr>
            <p:ph type="sldNum" sz="quarter" idx="5"/>
          </p:nvPr>
        </p:nvSpPr>
        <p:spPr/>
        <p:txBody>
          <a:bodyPr/>
          <a:lstStyle/>
          <a:p>
            <a:fld id="{44D6B721-F55F-482D-BCE0-C724433C0CB5}" type="slidenum">
              <a:rPr lang="en-US" smtClean="0"/>
              <a:t>7</a:t>
            </a:fld>
            <a:endParaRPr lang="en-US"/>
          </a:p>
        </p:txBody>
      </p:sp>
    </p:spTree>
    <p:extLst>
      <p:ext uri="{BB962C8B-B14F-4D97-AF65-F5344CB8AC3E}">
        <p14:creationId xmlns:p14="http://schemas.microsoft.com/office/powerpoint/2010/main" val="13090251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Douglas Adams, Hitchhikers Guide to the Universe</a:t>
            </a:r>
          </a:p>
          <a:p>
            <a:endParaRPr lang="en-US" dirty="0"/>
          </a:p>
          <a:p>
            <a:r>
              <a:rPr lang="en-US" dirty="0"/>
              <a:t>Atheist - http://commonsenseatheism.com/?p=3970</a:t>
            </a:r>
          </a:p>
          <a:p>
            <a:endParaRPr lang="en-US" dirty="0"/>
          </a:p>
          <a:p>
            <a:endParaRPr lang="en-US" dirty="0"/>
          </a:p>
        </p:txBody>
      </p:sp>
      <p:sp>
        <p:nvSpPr>
          <p:cNvPr id="4" name="Slide Number Placeholder 3"/>
          <p:cNvSpPr>
            <a:spLocks noGrp="1"/>
          </p:cNvSpPr>
          <p:nvPr>
            <p:ph type="sldNum" sz="quarter" idx="5"/>
          </p:nvPr>
        </p:nvSpPr>
        <p:spPr/>
        <p:txBody>
          <a:bodyPr/>
          <a:lstStyle/>
          <a:p>
            <a:fld id="{44D6B721-F55F-482D-BCE0-C724433C0CB5}" type="slidenum">
              <a:rPr lang="en-US" smtClean="0"/>
              <a:t>8</a:t>
            </a:fld>
            <a:endParaRPr lang="en-US"/>
          </a:p>
        </p:txBody>
      </p:sp>
    </p:spTree>
    <p:extLst>
      <p:ext uri="{BB962C8B-B14F-4D97-AF65-F5344CB8AC3E}">
        <p14:creationId xmlns:p14="http://schemas.microsoft.com/office/powerpoint/2010/main" val="117983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Love the Lord your God with all your heart, soul, mind and strength.</a:t>
            </a:r>
          </a:p>
          <a:p>
            <a:pPr marL="171450" indent="-171450">
              <a:buFont typeface="Arial" panose="020B0604020202020204" pitchFamily="34" charset="0"/>
              <a:buChar char="•"/>
            </a:pPr>
            <a:endParaRPr lang="en-US" dirty="0"/>
          </a:p>
          <a:p>
            <a:r>
              <a:rPr lang="en-US" sz="1200" b="0" i="0" kern="1200" dirty="0">
                <a:solidFill>
                  <a:schemeClr val="tx1"/>
                </a:solidFill>
                <a:effectLst/>
                <a:latin typeface="+mn-lt"/>
                <a:ea typeface="+mn-ea"/>
                <a:cs typeface="+mn-cs"/>
              </a:rPr>
              <a:t>1 Corinthians 10:31-33 New International Version (NIV)</a:t>
            </a:r>
          </a:p>
          <a:p>
            <a:r>
              <a:rPr lang="en-US" sz="1200" b="1" i="0" kern="1200" baseline="30000" dirty="0">
                <a:solidFill>
                  <a:schemeClr val="tx1"/>
                </a:solidFill>
                <a:effectLst/>
                <a:latin typeface="+mn-lt"/>
                <a:ea typeface="+mn-ea"/>
                <a:cs typeface="+mn-cs"/>
              </a:rPr>
              <a:t>31 </a:t>
            </a:r>
            <a:r>
              <a:rPr lang="en-US" sz="1200" b="0" i="0" kern="1200" dirty="0">
                <a:solidFill>
                  <a:schemeClr val="tx1"/>
                </a:solidFill>
                <a:effectLst/>
                <a:latin typeface="+mn-lt"/>
                <a:ea typeface="+mn-ea"/>
                <a:cs typeface="+mn-cs"/>
              </a:rPr>
              <a:t>So whether you eat or drink or whatever you do, do it all for the glory of God. </a:t>
            </a:r>
            <a:r>
              <a:rPr lang="en-US" sz="1200" b="1" i="0" kern="1200" baseline="30000" dirty="0">
                <a:solidFill>
                  <a:schemeClr val="tx1"/>
                </a:solidFill>
                <a:effectLst/>
                <a:latin typeface="+mn-lt"/>
                <a:ea typeface="+mn-ea"/>
                <a:cs typeface="+mn-cs"/>
              </a:rPr>
              <a:t>32 </a:t>
            </a:r>
            <a:r>
              <a:rPr lang="en-US" sz="1200" b="0" i="0" kern="1200" dirty="0">
                <a:solidFill>
                  <a:schemeClr val="tx1"/>
                </a:solidFill>
                <a:effectLst/>
                <a:latin typeface="+mn-lt"/>
                <a:ea typeface="+mn-ea"/>
                <a:cs typeface="+mn-cs"/>
              </a:rPr>
              <a:t>Do not cause anyone to stumble, whether Jews, Greeks or the church of God— </a:t>
            </a:r>
            <a:r>
              <a:rPr lang="en-US" sz="1200" b="1" i="0" kern="1200" baseline="30000" dirty="0">
                <a:solidFill>
                  <a:schemeClr val="tx1"/>
                </a:solidFill>
                <a:effectLst/>
                <a:latin typeface="+mn-lt"/>
                <a:ea typeface="+mn-ea"/>
                <a:cs typeface="+mn-cs"/>
              </a:rPr>
              <a:t>33 </a:t>
            </a:r>
            <a:r>
              <a:rPr lang="en-US" sz="1200" b="0" i="0" kern="1200" dirty="0">
                <a:solidFill>
                  <a:schemeClr val="tx1"/>
                </a:solidFill>
                <a:effectLst/>
                <a:latin typeface="+mn-lt"/>
                <a:ea typeface="+mn-ea"/>
                <a:cs typeface="+mn-cs"/>
              </a:rPr>
              <a:t>even as I try to please everyone in every way. For I am not seeking my own good but the good of many, so that they may be saved.</a:t>
            </a:r>
          </a:p>
          <a:p>
            <a:pPr marL="0" indent="0">
              <a:buFont typeface="Arial" panose="020B0604020202020204" pitchFamily="34" charset="0"/>
              <a:buNone/>
            </a:pPr>
            <a:endParaRPr lang="en-US" dirty="0"/>
          </a:p>
          <a:p>
            <a:r>
              <a:rPr lang="en-US" sz="1200" b="0" i="0" kern="1200" dirty="0">
                <a:solidFill>
                  <a:schemeClr val="tx1"/>
                </a:solidFill>
                <a:effectLst/>
                <a:latin typeface="+mn-lt"/>
                <a:ea typeface="+mn-ea"/>
                <a:cs typeface="+mn-cs"/>
              </a:rPr>
              <a:t>Philippians 2:2-4 New International Version (NIV)</a:t>
            </a:r>
          </a:p>
          <a:p>
            <a:r>
              <a:rPr lang="en-US" sz="1200" b="1" i="0" kern="1200" baseline="30000" dirty="0">
                <a:solidFill>
                  <a:schemeClr val="tx1"/>
                </a:solidFill>
                <a:effectLst/>
                <a:latin typeface="+mn-lt"/>
                <a:ea typeface="+mn-ea"/>
                <a:cs typeface="+mn-cs"/>
              </a:rPr>
              <a:t>2 </a:t>
            </a:r>
            <a:r>
              <a:rPr lang="en-US" sz="1200" b="0" i="0" kern="1200" dirty="0">
                <a:solidFill>
                  <a:schemeClr val="tx1"/>
                </a:solidFill>
                <a:effectLst/>
                <a:latin typeface="+mn-lt"/>
                <a:ea typeface="+mn-ea"/>
                <a:cs typeface="+mn-cs"/>
              </a:rPr>
              <a:t>then make my joy complete by being like-minded, having the same love, being one in spirit and of one mind. </a:t>
            </a:r>
            <a:r>
              <a:rPr lang="en-US" sz="1200" b="1" i="0" kern="1200" baseline="30000" dirty="0">
                <a:solidFill>
                  <a:schemeClr val="tx1"/>
                </a:solidFill>
                <a:effectLst/>
                <a:latin typeface="+mn-lt"/>
                <a:ea typeface="+mn-ea"/>
                <a:cs typeface="+mn-cs"/>
              </a:rPr>
              <a:t>3 </a:t>
            </a:r>
            <a:r>
              <a:rPr lang="en-US" sz="1200" b="0" i="0" kern="1200" dirty="0">
                <a:solidFill>
                  <a:schemeClr val="tx1"/>
                </a:solidFill>
                <a:effectLst/>
                <a:latin typeface="+mn-lt"/>
                <a:ea typeface="+mn-ea"/>
                <a:cs typeface="+mn-cs"/>
              </a:rPr>
              <a:t>Do nothing out of selfish ambition or vain conceit. Rather, in humility value others above yourselves, </a:t>
            </a:r>
            <a:r>
              <a:rPr lang="en-US" sz="1200" b="1" i="0" kern="1200" baseline="30000" dirty="0">
                <a:solidFill>
                  <a:schemeClr val="tx1"/>
                </a:solidFill>
                <a:effectLst/>
                <a:latin typeface="+mn-lt"/>
                <a:ea typeface="+mn-ea"/>
                <a:cs typeface="+mn-cs"/>
              </a:rPr>
              <a:t>4 </a:t>
            </a:r>
            <a:r>
              <a:rPr lang="en-US" sz="1200" b="0" i="0" kern="1200" dirty="0">
                <a:solidFill>
                  <a:schemeClr val="tx1"/>
                </a:solidFill>
                <a:effectLst/>
                <a:latin typeface="+mn-lt"/>
                <a:ea typeface="+mn-ea"/>
                <a:cs typeface="+mn-cs"/>
              </a:rPr>
              <a:t>not looking to your own interests but each of you to the interests of the others.</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Gal 5:6b - </a:t>
            </a:r>
            <a:r>
              <a:rPr lang="en-US" sz="1200" b="0" i="0" kern="1200" dirty="0">
                <a:solidFill>
                  <a:schemeClr val="tx1"/>
                </a:solidFill>
                <a:effectLst/>
                <a:latin typeface="+mn-lt"/>
                <a:ea typeface="+mn-ea"/>
                <a:cs typeface="+mn-cs"/>
              </a:rPr>
              <a:t>The only thing that counts is faith expressing itself through love.</a:t>
            </a:r>
          </a:p>
          <a:p>
            <a:pPr marL="0" indent="0">
              <a:buFont typeface="Arial" panose="020B0604020202020204" pitchFamily="34" charset="0"/>
              <a:buNone/>
            </a:pPr>
            <a:r>
              <a:rPr lang="en-US" sz="1200" b="0" i="0" kern="1200" dirty="0">
                <a:solidFill>
                  <a:schemeClr val="tx1"/>
                </a:solidFill>
                <a:effectLst/>
                <a:latin typeface="+mn-lt"/>
                <a:ea typeface="+mn-ea"/>
                <a:cs typeface="+mn-cs"/>
              </a:rPr>
              <a:t>Ties directly to </a:t>
            </a:r>
            <a:r>
              <a:rPr lang="en-US" sz="1200" b="0" i="0" kern="1200" dirty="0" err="1">
                <a:solidFill>
                  <a:schemeClr val="tx1"/>
                </a:solidFill>
                <a:effectLst/>
                <a:latin typeface="+mn-lt"/>
                <a:ea typeface="+mn-ea"/>
                <a:cs typeface="+mn-cs"/>
              </a:rPr>
              <a:t>Elim’s</a:t>
            </a:r>
            <a:r>
              <a:rPr lang="en-US" sz="1200" b="0" i="0" kern="1200" dirty="0">
                <a:solidFill>
                  <a:schemeClr val="tx1"/>
                </a:solidFill>
                <a:effectLst/>
                <a:latin typeface="+mn-lt"/>
                <a:ea typeface="+mn-ea"/>
                <a:cs typeface="+mn-cs"/>
              </a:rPr>
              <a:t> mission.</a:t>
            </a: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44D6B721-F55F-482D-BCE0-C724433C0CB5}" type="slidenum">
              <a:rPr lang="en-US" smtClean="0"/>
              <a:t>9</a:t>
            </a:fld>
            <a:endParaRPr lang="en-US"/>
          </a:p>
        </p:txBody>
      </p:sp>
    </p:spTree>
    <p:extLst>
      <p:ext uri="{BB962C8B-B14F-4D97-AF65-F5344CB8AC3E}">
        <p14:creationId xmlns:p14="http://schemas.microsoft.com/office/powerpoint/2010/main" val="2985777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2B206-7F73-4B8A-A06C-845925ACAF95}" type="datetimeFigureOut">
              <a:rPr lang="en-US" smtClean="0"/>
              <a:t>6/30/2019</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E606A1A0-5669-42DA-81CE-37AB5E5D9F73}"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96421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2B206-7F73-4B8A-A06C-845925ACAF95}" type="datetimeFigureOut">
              <a:rPr lang="en-US" smtClean="0"/>
              <a:t>6/30/2019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06A1A0-5669-42DA-81CE-37AB5E5D9F73}"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47390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2B206-7F73-4B8A-A06C-845925ACAF95}" type="datetimeFigureOut">
              <a:rPr lang="en-US" smtClean="0"/>
              <a:t>6/30/2019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06A1A0-5669-42DA-81CE-37AB5E5D9F73}"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20426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2B206-7F73-4B8A-A06C-845925ACAF95}" type="datetimeFigureOut">
              <a:rPr lang="en-US" smtClean="0"/>
              <a:t>6/30/2019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06A1A0-5669-42DA-81CE-37AB5E5D9F73}"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746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2B206-7F73-4B8A-A06C-845925ACAF95}" type="datetimeFigureOut">
              <a:rPr lang="en-US" smtClean="0"/>
              <a:t>6/30/2019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06A1A0-5669-42DA-81CE-37AB5E5D9F73}"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41006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2B206-7F73-4B8A-A06C-845925ACAF95}" type="datetimeFigureOut">
              <a:rPr lang="en-US" smtClean="0"/>
              <a:t>6/30/2019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06A1A0-5669-42DA-81CE-37AB5E5D9F73}"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09358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2B206-7F73-4B8A-A06C-845925ACAF95}" type="datetimeFigureOut">
              <a:rPr lang="en-US" smtClean="0"/>
              <a:t>6/30/2019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06A1A0-5669-42DA-81CE-37AB5E5D9F73}"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97855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2B206-7F73-4B8A-A06C-845925ACAF95}" type="datetimeFigureOut">
              <a:rPr lang="en-US" smtClean="0"/>
              <a:t>6/30/2019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06A1A0-5669-42DA-81CE-37AB5E5D9F73}"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10509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2B206-7F73-4B8A-A06C-845925ACAF95}" type="datetimeFigureOut">
              <a:rPr lang="en-US" smtClean="0"/>
              <a:t>6/30/2019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06A1A0-5669-42DA-81CE-37AB5E5D9F73}" type="slidenum">
              <a:rPr lang="en-US" smtClean="0"/>
              <a:t>‹#›</a:t>
            </a:fld>
            <a:endParaRPr lang="en-US"/>
          </a:p>
        </p:txBody>
      </p:sp>
    </p:spTree>
    <p:extLst>
      <p:ext uri="{BB962C8B-B14F-4D97-AF65-F5344CB8AC3E}">
        <p14:creationId xmlns:p14="http://schemas.microsoft.com/office/powerpoint/2010/main" val="888046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2B206-7F73-4B8A-A06C-845925ACAF95}" type="datetimeFigureOut">
              <a:rPr lang="en-US" smtClean="0"/>
              <a:t>6/30/2019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06A1A0-5669-42DA-81CE-37AB5E5D9F73}"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37375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2B206-7F73-4B8A-A06C-845925ACAF95}" type="datetimeFigureOut">
              <a:rPr lang="en-US" smtClean="0"/>
              <a:t>6/30/2019</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E606A1A0-5669-42DA-81CE-37AB5E5D9F73}"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38949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2B206-7F73-4B8A-A06C-845925ACAF95}" type="datetimeFigureOut">
              <a:rPr lang="en-US" smtClean="0"/>
              <a:t>6/30/2019</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E606A1A0-5669-42DA-81CE-37AB5E5D9F73}"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8160991"/>
      </p:ext>
    </p:extLst>
  </p:cSld>
  <p:clrMap bg1="lt1" tx1="dk1" bg2="lt2" tx2="dk2" accent1="accent1" accent2="accent2" accent3="accent3" accent4="accent4" accent5="accent5" accent6="accent6" hlink="hlink" folHlink="folHlink"/>
  <p:sldLayoutIdLst>
    <p:sldLayoutId id="2147483791" r:id="rId1"/>
    <p:sldLayoutId id="2147483792"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rzim.org/"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creationmuseum.org/" TargetMode="External"/><Relationship Id="rId5" Type="http://schemas.openxmlformats.org/officeDocument/2006/relationships/hyperlink" Target="http://rock.jayden12.com/" TargetMode="External"/><Relationship Id="rId4" Type="http://schemas.openxmlformats.org/officeDocument/2006/relationships/hyperlink" Target="https://qccsa.org/"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EF863-5395-4DA7-ADDD-1BDC3D444E7E}"/>
              </a:ext>
            </a:extLst>
          </p:cNvPr>
          <p:cNvSpPr>
            <a:spLocks noGrp="1"/>
          </p:cNvSpPr>
          <p:nvPr>
            <p:ph type="ctrTitle"/>
          </p:nvPr>
        </p:nvSpPr>
        <p:spPr>
          <a:xfrm>
            <a:off x="2417779" y="802298"/>
            <a:ext cx="8637073" cy="2541431"/>
          </a:xfrm>
        </p:spPr>
        <p:txBody>
          <a:bodyPr/>
          <a:lstStyle/>
          <a:p>
            <a:endParaRPr lang="en-US"/>
          </a:p>
        </p:txBody>
      </p:sp>
      <p:sp>
        <p:nvSpPr>
          <p:cNvPr id="3" name="Subtitle 2">
            <a:extLst>
              <a:ext uri="{FF2B5EF4-FFF2-40B4-BE49-F238E27FC236}">
                <a16:creationId xmlns:a16="http://schemas.microsoft.com/office/drawing/2014/main" id="{A58D16DB-E9ED-4AE4-9805-91F598DB1DB6}"/>
              </a:ext>
            </a:extLst>
          </p:cNvPr>
          <p:cNvSpPr>
            <a:spLocks noGrp="1"/>
          </p:cNvSpPr>
          <p:nvPr>
            <p:ph type="subTitle" idx="1"/>
          </p:nvPr>
        </p:nvSpPr>
        <p:spPr>
          <a:xfrm>
            <a:off x="2417779" y="3531204"/>
            <a:ext cx="8637072" cy="977621"/>
          </a:xfrm>
        </p:spPr>
        <p:txBody>
          <a:bodyPr>
            <a:normAutofit fontScale="85000" lnSpcReduction="10000"/>
          </a:bodyPr>
          <a:lstStyle/>
          <a:p>
            <a:r>
              <a:rPr lang="en-US" sz="4000" dirty="0"/>
              <a:t>Christian perspective on Exclusivity</a:t>
            </a:r>
          </a:p>
        </p:txBody>
      </p:sp>
      <p:pic>
        <p:nvPicPr>
          <p:cNvPr id="5" name="Picture 4">
            <a:extLst>
              <a:ext uri="{FF2B5EF4-FFF2-40B4-BE49-F238E27FC236}">
                <a16:creationId xmlns:a16="http://schemas.microsoft.com/office/drawing/2014/main" id="{DBE183EF-7FDC-4BA6-B139-A622D4B295F7}"/>
              </a:ext>
            </a:extLst>
          </p:cNvPr>
          <p:cNvPicPr>
            <a:picLocks noChangeAspect="1"/>
          </p:cNvPicPr>
          <p:nvPr/>
        </p:nvPicPr>
        <p:blipFill rotWithShape="1">
          <a:blip r:embed="rId3">
            <a:extLst>
              <a:ext uri="{28A0092B-C50C-407E-A947-70E740481C1C}">
                <a14:useLocalDpi xmlns:a14="http://schemas.microsoft.com/office/drawing/2010/main" val="0"/>
              </a:ext>
            </a:extLst>
          </a:blip>
          <a:srcRect l="3674" t="20021" r="5164" b="24745"/>
          <a:stretch/>
        </p:blipFill>
        <p:spPr>
          <a:xfrm>
            <a:off x="2417779" y="802297"/>
            <a:ext cx="8637073" cy="2541431"/>
          </a:xfrm>
          <a:prstGeom prst="rect">
            <a:avLst/>
          </a:prstGeom>
        </p:spPr>
      </p:pic>
    </p:spTree>
    <p:extLst>
      <p:ext uri="{BB962C8B-B14F-4D97-AF65-F5344CB8AC3E}">
        <p14:creationId xmlns:p14="http://schemas.microsoft.com/office/powerpoint/2010/main" val="15217438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8F107-1AE5-4312-8C78-0253FA14CA52}"/>
              </a:ext>
            </a:extLst>
          </p:cNvPr>
          <p:cNvSpPr>
            <a:spLocks noGrp="1"/>
          </p:cNvSpPr>
          <p:nvPr>
            <p:ph type="title"/>
          </p:nvPr>
        </p:nvSpPr>
        <p:spPr/>
        <p:txBody>
          <a:bodyPr/>
          <a:lstStyle/>
          <a:p>
            <a:r>
              <a:rPr lang="en-US" dirty="0"/>
              <a:t>Morality</a:t>
            </a:r>
          </a:p>
        </p:txBody>
      </p:sp>
      <p:sp>
        <p:nvSpPr>
          <p:cNvPr id="3" name="Content Placeholder 2">
            <a:extLst>
              <a:ext uri="{FF2B5EF4-FFF2-40B4-BE49-F238E27FC236}">
                <a16:creationId xmlns:a16="http://schemas.microsoft.com/office/drawing/2014/main" id="{117FDAB1-9B4E-41F9-9532-24BB8596C31C}"/>
              </a:ext>
            </a:extLst>
          </p:cNvPr>
          <p:cNvSpPr>
            <a:spLocks noGrp="1"/>
          </p:cNvSpPr>
          <p:nvPr>
            <p:ph idx="1"/>
          </p:nvPr>
        </p:nvSpPr>
        <p:spPr/>
        <p:txBody>
          <a:bodyPr/>
          <a:lstStyle/>
          <a:p>
            <a:r>
              <a:rPr lang="en-US" dirty="0"/>
              <a:t>What is right and what is wrong?</a:t>
            </a:r>
          </a:p>
          <a:p>
            <a:r>
              <a:rPr lang="en-US" dirty="0"/>
              <a:t>Does objective morality exist?</a:t>
            </a:r>
          </a:p>
          <a:p>
            <a:r>
              <a:rPr lang="en-US" dirty="0"/>
              <a:t>Christian View</a:t>
            </a:r>
          </a:p>
          <a:p>
            <a:pPr lvl="1"/>
            <a:r>
              <a:rPr lang="en-US" dirty="0"/>
              <a:t>The Law</a:t>
            </a:r>
          </a:p>
          <a:p>
            <a:pPr lvl="1"/>
            <a:r>
              <a:rPr lang="en-US" dirty="0"/>
              <a:t>Ten Commandments</a:t>
            </a:r>
          </a:p>
          <a:p>
            <a:pPr lvl="1"/>
            <a:r>
              <a:rPr lang="en-US" dirty="0"/>
              <a:t>Sermon on the Mount</a:t>
            </a:r>
          </a:p>
        </p:txBody>
      </p:sp>
    </p:spTree>
    <p:extLst>
      <p:ext uri="{BB962C8B-B14F-4D97-AF65-F5344CB8AC3E}">
        <p14:creationId xmlns:p14="http://schemas.microsoft.com/office/powerpoint/2010/main" val="37572792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8F107-1AE5-4312-8C78-0253FA14CA52}"/>
              </a:ext>
            </a:extLst>
          </p:cNvPr>
          <p:cNvSpPr>
            <a:spLocks noGrp="1"/>
          </p:cNvSpPr>
          <p:nvPr>
            <p:ph type="title"/>
          </p:nvPr>
        </p:nvSpPr>
        <p:spPr/>
        <p:txBody>
          <a:bodyPr/>
          <a:lstStyle/>
          <a:p>
            <a:r>
              <a:rPr lang="en-US" dirty="0"/>
              <a:t>Destiny</a:t>
            </a:r>
          </a:p>
        </p:txBody>
      </p:sp>
      <p:sp>
        <p:nvSpPr>
          <p:cNvPr id="3" name="Content Placeholder 2">
            <a:extLst>
              <a:ext uri="{FF2B5EF4-FFF2-40B4-BE49-F238E27FC236}">
                <a16:creationId xmlns:a16="http://schemas.microsoft.com/office/drawing/2014/main" id="{117FDAB1-9B4E-41F9-9532-24BB8596C31C}"/>
              </a:ext>
            </a:extLst>
          </p:cNvPr>
          <p:cNvSpPr>
            <a:spLocks noGrp="1"/>
          </p:cNvSpPr>
          <p:nvPr>
            <p:ph idx="1"/>
          </p:nvPr>
        </p:nvSpPr>
        <p:spPr/>
        <p:txBody>
          <a:bodyPr/>
          <a:lstStyle/>
          <a:p>
            <a:r>
              <a:rPr lang="en-US" dirty="0"/>
              <a:t>Destiny refers to what happens to us when we leave this earth.</a:t>
            </a:r>
          </a:p>
          <a:p>
            <a:pPr lvl="1"/>
            <a:r>
              <a:rPr lang="en-US" dirty="0"/>
              <a:t>Note: not specifically “when we die”</a:t>
            </a:r>
          </a:p>
          <a:p>
            <a:r>
              <a:rPr lang="en-US" dirty="0"/>
              <a:t>Atheist Views</a:t>
            </a:r>
          </a:p>
          <a:p>
            <a:r>
              <a:rPr lang="en-US" dirty="0"/>
              <a:t>Christian View</a:t>
            </a:r>
          </a:p>
          <a:p>
            <a:pPr lvl="1"/>
            <a:r>
              <a:rPr lang="en-US" dirty="0"/>
              <a:t>John 14:1-4</a:t>
            </a:r>
          </a:p>
          <a:p>
            <a:pPr lvl="1"/>
            <a:r>
              <a:rPr lang="en-US" dirty="0"/>
              <a:t>Mark 8:34-37</a:t>
            </a:r>
          </a:p>
          <a:p>
            <a:pPr lvl="1"/>
            <a:r>
              <a:rPr lang="en-US" dirty="0"/>
              <a:t>Revelation</a:t>
            </a:r>
          </a:p>
          <a:p>
            <a:pPr lvl="1"/>
            <a:endParaRPr lang="en-US" dirty="0"/>
          </a:p>
        </p:txBody>
      </p:sp>
    </p:spTree>
    <p:extLst>
      <p:ext uri="{BB962C8B-B14F-4D97-AF65-F5344CB8AC3E}">
        <p14:creationId xmlns:p14="http://schemas.microsoft.com/office/powerpoint/2010/main" val="4198434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8F107-1AE5-4312-8C78-0253FA14CA52}"/>
              </a:ext>
            </a:extLst>
          </p:cNvPr>
          <p:cNvSpPr>
            <a:spLocks noGrp="1"/>
          </p:cNvSpPr>
          <p:nvPr>
            <p:ph type="title"/>
          </p:nvPr>
        </p:nvSpPr>
        <p:spPr>
          <a:xfrm>
            <a:off x="1451579" y="804519"/>
            <a:ext cx="9603275" cy="1049235"/>
          </a:xfrm>
        </p:spPr>
        <p:txBody>
          <a:bodyPr/>
          <a:lstStyle/>
          <a:p>
            <a:r>
              <a:rPr lang="en-US" dirty="0"/>
              <a:t>Correspondence</a:t>
            </a:r>
          </a:p>
        </p:txBody>
      </p:sp>
      <p:sp>
        <p:nvSpPr>
          <p:cNvPr id="3" name="Content Placeholder 2">
            <a:extLst>
              <a:ext uri="{FF2B5EF4-FFF2-40B4-BE49-F238E27FC236}">
                <a16:creationId xmlns:a16="http://schemas.microsoft.com/office/drawing/2014/main" id="{117FDAB1-9B4E-41F9-9532-24BB8596C31C}"/>
              </a:ext>
            </a:extLst>
          </p:cNvPr>
          <p:cNvSpPr>
            <a:spLocks noGrp="1"/>
          </p:cNvSpPr>
          <p:nvPr>
            <p:ph idx="1"/>
          </p:nvPr>
        </p:nvSpPr>
        <p:spPr/>
        <p:txBody>
          <a:bodyPr/>
          <a:lstStyle/>
          <a:p>
            <a:r>
              <a:rPr lang="en-US" dirty="0"/>
              <a:t>The worldview must agree with reality.</a:t>
            </a:r>
          </a:p>
          <a:p>
            <a:r>
              <a:rPr lang="en-US" dirty="0"/>
              <a:t>Veggie Tales Water Buffalo song</a:t>
            </a:r>
          </a:p>
          <a:p>
            <a:r>
              <a:rPr lang="en-US" dirty="0"/>
              <a:t>Example of Quran</a:t>
            </a:r>
          </a:p>
          <a:p>
            <a:r>
              <a:rPr lang="en-US" dirty="0"/>
              <a:t>More in the tests</a:t>
            </a:r>
          </a:p>
        </p:txBody>
      </p:sp>
    </p:spTree>
    <p:extLst>
      <p:ext uri="{BB962C8B-B14F-4D97-AF65-F5344CB8AC3E}">
        <p14:creationId xmlns:p14="http://schemas.microsoft.com/office/powerpoint/2010/main" val="8442018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8F107-1AE5-4312-8C78-0253FA14CA52}"/>
              </a:ext>
            </a:extLst>
          </p:cNvPr>
          <p:cNvSpPr>
            <a:spLocks noGrp="1"/>
          </p:cNvSpPr>
          <p:nvPr>
            <p:ph type="title"/>
          </p:nvPr>
        </p:nvSpPr>
        <p:spPr/>
        <p:txBody>
          <a:bodyPr/>
          <a:lstStyle/>
          <a:p>
            <a:r>
              <a:rPr lang="en-US" dirty="0"/>
              <a:t>Coherence</a:t>
            </a:r>
          </a:p>
        </p:txBody>
      </p:sp>
      <p:sp>
        <p:nvSpPr>
          <p:cNvPr id="3" name="Content Placeholder 2">
            <a:extLst>
              <a:ext uri="{FF2B5EF4-FFF2-40B4-BE49-F238E27FC236}">
                <a16:creationId xmlns:a16="http://schemas.microsoft.com/office/drawing/2014/main" id="{117FDAB1-9B4E-41F9-9532-24BB8596C31C}"/>
              </a:ext>
            </a:extLst>
          </p:cNvPr>
          <p:cNvSpPr>
            <a:spLocks noGrp="1"/>
          </p:cNvSpPr>
          <p:nvPr>
            <p:ph idx="1"/>
          </p:nvPr>
        </p:nvSpPr>
        <p:spPr/>
        <p:txBody>
          <a:bodyPr/>
          <a:lstStyle/>
          <a:p>
            <a:r>
              <a:rPr lang="en-US" dirty="0"/>
              <a:t>All aspects of the worldview must make sense together.</a:t>
            </a:r>
          </a:p>
          <a:p>
            <a:r>
              <a:rPr lang="en-US" dirty="0"/>
              <a:t>Also referred to as “stands the test of time.”</a:t>
            </a:r>
          </a:p>
          <a:p>
            <a:r>
              <a:rPr lang="en-US" dirty="0"/>
              <a:t>How do scientific studies become accepted reality?</a:t>
            </a:r>
          </a:p>
          <a:p>
            <a:r>
              <a:rPr lang="en-US" dirty="0"/>
              <a:t>Book of Romans</a:t>
            </a:r>
          </a:p>
          <a:p>
            <a:r>
              <a:rPr lang="en-US" dirty="0"/>
              <a:t>More in the tests.</a:t>
            </a:r>
          </a:p>
        </p:txBody>
      </p:sp>
    </p:spTree>
    <p:extLst>
      <p:ext uri="{BB962C8B-B14F-4D97-AF65-F5344CB8AC3E}">
        <p14:creationId xmlns:p14="http://schemas.microsoft.com/office/powerpoint/2010/main" val="21927942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8F107-1AE5-4312-8C78-0253FA14CA52}"/>
              </a:ext>
            </a:extLst>
          </p:cNvPr>
          <p:cNvSpPr>
            <a:spLocks noGrp="1"/>
          </p:cNvSpPr>
          <p:nvPr>
            <p:ph type="title"/>
          </p:nvPr>
        </p:nvSpPr>
        <p:spPr/>
        <p:txBody>
          <a:bodyPr/>
          <a:lstStyle/>
          <a:p>
            <a:r>
              <a:rPr lang="en-US" dirty="0"/>
              <a:t>Example of Incoherence</a:t>
            </a:r>
            <a:br>
              <a:rPr lang="en-US" dirty="0"/>
            </a:br>
            <a:r>
              <a:rPr lang="en-US" dirty="0"/>
              <a:t>Biogenesis</a:t>
            </a:r>
          </a:p>
        </p:txBody>
      </p:sp>
      <p:sp>
        <p:nvSpPr>
          <p:cNvPr id="3" name="Content Placeholder 2">
            <a:extLst>
              <a:ext uri="{FF2B5EF4-FFF2-40B4-BE49-F238E27FC236}">
                <a16:creationId xmlns:a16="http://schemas.microsoft.com/office/drawing/2014/main" id="{117FDAB1-9B4E-41F9-9532-24BB8596C31C}"/>
              </a:ext>
            </a:extLst>
          </p:cNvPr>
          <p:cNvSpPr>
            <a:spLocks noGrp="1"/>
          </p:cNvSpPr>
          <p:nvPr>
            <p:ph idx="1"/>
          </p:nvPr>
        </p:nvSpPr>
        <p:spPr>
          <a:xfrm>
            <a:off x="1451580" y="1853754"/>
            <a:ext cx="5907688" cy="4199727"/>
          </a:xfrm>
        </p:spPr>
        <p:txBody>
          <a:bodyPr>
            <a:normAutofit fontScale="77500" lnSpcReduction="20000"/>
          </a:bodyPr>
          <a:lstStyle/>
          <a:p>
            <a:r>
              <a:rPr lang="en-US" sz="2400" dirty="0"/>
              <a:t>Louis Pasteur, “</a:t>
            </a:r>
            <a:r>
              <a:rPr lang="en-US" sz="2400" dirty="0" err="1"/>
              <a:t>Omne</a:t>
            </a:r>
            <a:r>
              <a:rPr lang="en-US" sz="2400" dirty="0"/>
              <a:t> </a:t>
            </a:r>
            <a:r>
              <a:rPr lang="en-US" sz="2400" dirty="0" err="1"/>
              <a:t>vivum</a:t>
            </a:r>
            <a:r>
              <a:rPr lang="en-US" sz="2400" dirty="0"/>
              <a:t> ex vivo”</a:t>
            </a:r>
          </a:p>
          <a:p>
            <a:pPr lvl="1"/>
            <a:r>
              <a:rPr lang="en-US" sz="2200" dirty="0"/>
              <a:t>All life is from life</a:t>
            </a:r>
          </a:p>
          <a:p>
            <a:r>
              <a:rPr lang="en-US" sz="2400" dirty="0"/>
              <a:t>Single-cell organism has about 500,000 amino acids</a:t>
            </a:r>
          </a:p>
          <a:p>
            <a:r>
              <a:rPr lang="en-US" sz="2400" dirty="0"/>
              <a:t>10,000,000,000 - # of years to create 49 (yes, forty-nine) amino acids (10 billion)</a:t>
            </a:r>
          </a:p>
          <a:p>
            <a:r>
              <a:rPr lang="en-US" sz="2400" dirty="0"/>
              <a:t>13,700,000,000 – how long ago the big bang happened (13.7 billion)</a:t>
            </a:r>
          </a:p>
          <a:p>
            <a:r>
              <a:rPr lang="en-US" sz="2400" dirty="0"/>
              <a:t>102,040,816,326,530 # of years to get to 500,000 amino </a:t>
            </a:r>
            <a:r>
              <a:rPr lang="en-US" sz="2400" dirty="0" err="1"/>
              <a:t>accids</a:t>
            </a:r>
            <a:r>
              <a:rPr lang="en-US" sz="2400" dirty="0"/>
              <a:t> (102 trillion)</a:t>
            </a:r>
          </a:p>
          <a:p>
            <a:r>
              <a:rPr lang="en-US" sz="2400" dirty="0"/>
              <a:t>Off by almost 7,500.</a:t>
            </a:r>
          </a:p>
          <a:p>
            <a:r>
              <a:rPr lang="en-US" sz="2400" dirty="0"/>
              <a:t>How much time required for organization?</a:t>
            </a:r>
          </a:p>
        </p:txBody>
      </p:sp>
      <p:pic>
        <p:nvPicPr>
          <p:cNvPr id="4" name="Picture 3">
            <a:extLst>
              <a:ext uri="{FF2B5EF4-FFF2-40B4-BE49-F238E27FC236}">
                <a16:creationId xmlns:a16="http://schemas.microsoft.com/office/drawing/2014/main" id="{5A9437CD-AEF6-41D9-A162-DD5D9E33716C}"/>
              </a:ext>
            </a:extLst>
          </p:cNvPr>
          <p:cNvPicPr>
            <a:picLocks noChangeAspect="1"/>
          </p:cNvPicPr>
          <p:nvPr/>
        </p:nvPicPr>
        <p:blipFill rotWithShape="1">
          <a:blip r:embed="rId3"/>
          <a:srcRect l="73554" t="18661" r="3494" b="2925"/>
          <a:stretch/>
        </p:blipFill>
        <p:spPr>
          <a:xfrm>
            <a:off x="8256569" y="121185"/>
            <a:ext cx="3586563" cy="6509473"/>
          </a:xfrm>
          <a:prstGeom prst="rect">
            <a:avLst/>
          </a:prstGeom>
        </p:spPr>
      </p:pic>
      <p:sp>
        <p:nvSpPr>
          <p:cNvPr id="5" name="Rectangle 4">
            <a:extLst>
              <a:ext uri="{FF2B5EF4-FFF2-40B4-BE49-F238E27FC236}">
                <a16:creationId xmlns:a16="http://schemas.microsoft.com/office/drawing/2014/main" id="{ED86BF87-558C-49D1-8705-2DDC36FB1138}"/>
              </a:ext>
            </a:extLst>
          </p:cNvPr>
          <p:cNvSpPr/>
          <p:nvPr/>
        </p:nvSpPr>
        <p:spPr>
          <a:xfrm>
            <a:off x="7132848" y="5971142"/>
            <a:ext cx="1123721" cy="36206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4.5 billion</a:t>
            </a:r>
          </a:p>
        </p:txBody>
      </p:sp>
      <p:sp>
        <p:nvSpPr>
          <p:cNvPr id="7" name="Rectangle 6">
            <a:extLst>
              <a:ext uri="{FF2B5EF4-FFF2-40B4-BE49-F238E27FC236}">
                <a16:creationId xmlns:a16="http://schemas.microsoft.com/office/drawing/2014/main" id="{A3C46C25-B3B3-47B9-8601-B224F95934CE}"/>
              </a:ext>
            </a:extLst>
          </p:cNvPr>
          <p:cNvSpPr/>
          <p:nvPr/>
        </p:nvSpPr>
        <p:spPr>
          <a:xfrm>
            <a:off x="7132848" y="3375921"/>
            <a:ext cx="1123721" cy="36206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2.5 billion</a:t>
            </a:r>
          </a:p>
        </p:txBody>
      </p:sp>
      <p:sp>
        <p:nvSpPr>
          <p:cNvPr id="8" name="Rectangle 7">
            <a:extLst>
              <a:ext uri="{FF2B5EF4-FFF2-40B4-BE49-F238E27FC236}">
                <a16:creationId xmlns:a16="http://schemas.microsoft.com/office/drawing/2014/main" id="{5CF383A2-BAB3-42C6-90CC-671E552B26D2}"/>
              </a:ext>
            </a:extLst>
          </p:cNvPr>
          <p:cNvSpPr/>
          <p:nvPr/>
        </p:nvSpPr>
        <p:spPr>
          <a:xfrm>
            <a:off x="7132847" y="1428347"/>
            <a:ext cx="1123721" cy="36206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1 billion</a:t>
            </a:r>
          </a:p>
        </p:txBody>
      </p:sp>
    </p:spTree>
    <p:extLst>
      <p:ext uri="{BB962C8B-B14F-4D97-AF65-F5344CB8AC3E}">
        <p14:creationId xmlns:p14="http://schemas.microsoft.com/office/powerpoint/2010/main" val="3838380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8F107-1AE5-4312-8C78-0253FA14CA52}"/>
              </a:ext>
            </a:extLst>
          </p:cNvPr>
          <p:cNvSpPr>
            <a:spLocks noGrp="1"/>
          </p:cNvSpPr>
          <p:nvPr>
            <p:ph type="title"/>
          </p:nvPr>
        </p:nvSpPr>
        <p:spPr/>
        <p:txBody>
          <a:bodyPr/>
          <a:lstStyle/>
          <a:p>
            <a:r>
              <a:rPr lang="en-US" dirty="0"/>
              <a:t>Empirical Adequacy</a:t>
            </a:r>
          </a:p>
        </p:txBody>
      </p:sp>
      <p:sp>
        <p:nvSpPr>
          <p:cNvPr id="3" name="Content Placeholder 2">
            <a:extLst>
              <a:ext uri="{FF2B5EF4-FFF2-40B4-BE49-F238E27FC236}">
                <a16:creationId xmlns:a16="http://schemas.microsoft.com/office/drawing/2014/main" id="{117FDAB1-9B4E-41F9-9532-24BB8596C31C}"/>
              </a:ext>
            </a:extLst>
          </p:cNvPr>
          <p:cNvSpPr>
            <a:spLocks noGrp="1"/>
          </p:cNvSpPr>
          <p:nvPr>
            <p:ph idx="1"/>
          </p:nvPr>
        </p:nvSpPr>
        <p:spPr/>
        <p:txBody>
          <a:bodyPr>
            <a:normAutofit fontScale="92500" lnSpcReduction="10000"/>
          </a:bodyPr>
          <a:lstStyle/>
          <a:p>
            <a:r>
              <a:rPr lang="en-US" dirty="0"/>
              <a:t>Empirical Adequacy means that the worldview is supported by the observable world around us. – Psalm 19</a:t>
            </a:r>
          </a:p>
          <a:p>
            <a:r>
              <a:rPr lang="en-US" dirty="0"/>
              <a:t>Why “adequacy”?</a:t>
            </a:r>
          </a:p>
          <a:p>
            <a:r>
              <a:rPr lang="en-US" dirty="0"/>
              <a:t>Why not “accuracy”?</a:t>
            </a:r>
          </a:p>
          <a:p>
            <a:r>
              <a:rPr lang="en-US" dirty="0"/>
              <a:t>Why not “defensibility”?</a:t>
            </a:r>
          </a:p>
          <a:p>
            <a:r>
              <a:rPr lang="en-US" dirty="0"/>
              <a:t>Entire Branch of Apologetics; Rick McGough and Josh McDowell’s focus area.</a:t>
            </a:r>
          </a:p>
          <a:p>
            <a:r>
              <a:rPr lang="en-US" dirty="0"/>
              <a:t>Grand Canyon explained by the Flood and Canyon proves the flood</a:t>
            </a:r>
          </a:p>
          <a:p>
            <a:r>
              <a:rPr lang="en-US" dirty="0"/>
              <a:t>Plagues of Egypt is an example of “adequacy”</a:t>
            </a:r>
          </a:p>
        </p:txBody>
      </p:sp>
    </p:spTree>
    <p:extLst>
      <p:ext uri="{BB962C8B-B14F-4D97-AF65-F5344CB8AC3E}">
        <p14:creationId xmlns:p14="http://schemas.microsoft.com/office/powerpoint/2010/main" val="1863396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8F107-1AE5-4312-8C78-0253FA14CA52}"/>
              </a:ext>
            </a:extLst>
          </p:cNvPr>
          <p:cNvSpPr>
            <a:spLocks noGrp="1"/>
          </p:cNvSpPr>
          <p:nvPr>
            <p:ph type="title"/>
          </p:nvPr>
        </p:nvSpPr>
        <p:spPr/>
        <p:txBody>
          <a:bodyPr/>
          <a:lstStyle/>
          <a:p>
            <a:r>
              <a:rPr lang="en-US" dirty="0"/>
              <a:t>Experiential Relevance</a:t>
            </a:r>
          </a:p>
        </p:txBody>
      </p:sp>
      <p:sp>
        <p:nvSpPr>
          <p:cNvPr id="3" name="Content Placeholder 2">
            <a:extLst>
              <a:ext uri="{FF2B5EF4-FFF2-40B4-BE49-F238E27FC236}">
                <a16:creationId xmlns:a16="http://schemas.microsoft.com/office/drawing/2014/main" id="{117FDAB1-9B4E-41F9-9532-24BB8596C31C}"/>
              </a:ext>
            </a:extLst>
          </p:cNvPr>
          <p:cNvSpPr>
            <a:spLocks noGrp="1"/>
          </p:cNvSpPr>
          <p:nvPr>
            <p:ph idx="1"/>
          </p:nvPr>
        </p:nvSpPr>
        <p:spPr/>
        <p:txBody>
          <a:bodyPr/>
          <a:lstStyle/>
          <a:p>
            <a:r>
              <a:rPr lang="en-US" dirty="0"/>
              <a:t>This means “does the worldview mean anything to my life?”</a:t>
            </a:r>
          </a:p>
          <a:p>
            <a:r>
              <a:rPr lang="en-US" dirty="0"/>
              <a:t>Tiny flying invisible elephants that move faster than the speed of light.</a:t>
            </a:r>
          </a:p>
          <a:p>
            <a:r>
              <a:rPr lang="en-US" dirty="0"/>
              <a:t>Bible / Cactus Example</a:t>
            </a:r>
          </a:p>
          <a:p>
            <a:r>
              <a:rPr lang="en-US" dirty="0"/>
              <a:t>Should our personal experience really be part of testing the validity of a worldview?</a:t>
            </a:r>
          </a:p>
          <a:p>
            <a:pPr lvl="1"/>
            <a:r>
              <a:rPr lang="en-US" dirty="0"/>
              <a:t>Mal 3 – test me in this</a:t>
            </a:r>
          </a:p>
          <a:p>
            <a:endParaRPr lang="en-US" dirty="0"/>
          </a:p>
        </p:txBody>
      </p:sp>
    </p:spTree>
    <p:extLst>
      <p:ext uri="{BB962C8B-B14F-4D97-AF65-F5344CB8AC3E}">
        <p14:creationId xmlns:p14="http://schemas.microsoft.com/office/powerpoint/2010/main" val="23941560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8F107-1AE5-4312-8C78-0253FA14CA52}"/>
              </a:ext>
            </a:extLst>
          </p:cNvPr>
          <p:cNvSpPr>
            <a:spLocks noGrp="1"/>
          </p:cNvSpPr>
          <p:nvPr>
            <p:ph type="title"/>
          </p:nvPr>
        </p:nvSpPr>
        <p:spPr/>
        <p:txBody>
          <a:bodyPr/>
          <a:lstStyle/>
          <a:p>
            <a:r>
              <a:rPr lang="en-US" dirty="0"/>
              <a:t>Logical Consistency</a:t>
            </a:r>
          </a:p>
        </p:txBody>
      </p:sp>
      <p:sp>
        <p:nvSpPr>
          <p:cNvPr id="3" name="Content Placeholder 2">
            <a:extLst>
              <a:ext uri="{FF2B5EF4-FFF2-40B4-BE49-F238E27FC236}">
                <a16:creationId xmlns:a16="http://schemas.microsoft.com/office/drawing/2014/main" id="{117FDAB1-9B4E-41F9-9532-24BB8596C31C}"/>
              </a:ext>
            </a:extLst>
          </p:cNvPr>
          <p:cNvSpPr>
            <a:spLocks noGrp="1"/>
          </p:cNvSpPr>
          <p:nvPr>
            <p:ph idx="1"/>
          </p:nvPr>
        </p:nvSpPr>
        <p:spPr/>
        <p:txBody>
          <a:bodyPr>
            <a:normAutofit/>
          </a:bodyPr>
          <a:lstStyle/>
          <a:p>
            <a:r>
              <a:rPr lang="en-US" sz="3200" dirty="0"/>
              <a:t>Logical consistency simply means “does it make sense”.  </a:t>
            </a:r>
          </a:p>
        </p:txBody>
      </p:sp>
    </p:spTree>
    <p:extLst>
      <p:ext uri="{BB962C8B-B14F-4D97-AF65-F5344CB8AC3E}">
        <p14:creationId xmlns:p14="http://schemas.microsoft.com/office/powerpoint/2010/main" val="17905869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8F107-1AE5-4312-8C78-0253FA14CA52}"/>
              </a:ext>
            </a:extLst>
          </p:cNvPr>
          <p:cNvSpPr>
            <a:spLocks noGrp="1"/>
          </p:cNvSpPr>
          <p:nvPr>
            <p:ph type="title"/>
          </p:nvPr>
        </p:nvSpPr>
        <p:spPr/>
        <p:txBody>
          <a:bodyPr/>
          <a:lstStyle/>
          <a:p>
            <a:r>
              <a:rPr lang="en-US" dirty="0"/>
              <a:t>Logical Consistency</a:t>
            </a:r>
          </a:p>
        </p:txBody>
      </p:sp>
      <p:sp>
        <p:nvSpPr>
          <p:cNvPr id="3" name="Content Placeholder 2">
            <a:extLst>
              <a:ext uri="{FF2B5EF4-FFF2-40B4-BE49-F238E27FC236}">
                <a16:creationId xmlns:a16="http://schemas.microsoft.com/office/drawing/2014/main" id="{117FDAB1-9B4E-41F9-9532-24BB8596C31C}"/>
              </a:ext>
            </a:extLst>
          </p:cNvPr>
          <p:cNvSpPr>
            <a:spLocks noGrp="1"/>
          </p:cNvSpPr>
          <p:nvPr>
            <p:ph idx="1"/>
          </p:nvPr>
        </p:nvSpPr>
        <p:spPr/>
        <p:txBody>
          <a:bodyPr/>
          <a:lstStyle/>
          <a:p>
            <a:pPr marL="0" indent="0">
              <a:buNone/>
            </a:pPr>
            <a:r>
              <a:rPr lang="en-US" dirty="0"/>
              <a:t>Consistent Example</a:t>
            </a:r>
          </a:p>
          <a:p>
            <a:pPr marL="457200" indent="-457200">
              <a:buFont typeface="+mj-lt"/>
              <a:buAutoNum type="arabicPeriod"/>
            </a:pPr>
            <a:r>
              <a:rPr lang="en-US" dirty="0"/>
              <a:t>All 4-sided shapes’ angles add to 360 degrees</a:t>
            </a:r>
          </a:p>
          <a:p>
            <a:pPr marL="457200" indent="-457200">
              <a:buFont typeface="+mj-lt"/>
              <a:buAutoNum type="arabicPeriod"/>
            </a:pPr>
            <a:r>
              <a:rPr lang="en-US" dirty="0"/>
              <a:t>Angle A is 70 degrees</a:t>
            </a:r>
          </a:p>
          <a:p>
            <a:pPr marL="457200" indent="-457200">
              <a:buFont typeface="+mj-lt"/>
              <a:buAutoNum type="arabicPeriod"/>
            </a:pPr>
            <a:r>
              <a:rPr lang="en-US" dirty="0"/>
              <a:t>Angle B is 90 degrees</a:t>
            </a:r>
          </a:p>
          <a:p>
            <a:pPr marL="457200" indent="-457200">
              <a:buFont typeface="+mj-lt"/>
              <a:buAutoNum type="arabicPeriod"/>
            </a:pPr>
            <a:r>
              <a:rPr lang="en-US" dirty="0"/>
              <a:t>Angle C is 80 degrees</a:t>
            </a:r>
          </a:p>
          <a:p>
            <a:pPr marL="457200" indent="-457200">
              <a:buFont typeface="+mj-lt"/>
              <a:buAutoNum type="arabicPeriod"/>
            </a:pPr>
            <a:r>
              <a:rPr lang="en-US" dirty="0"/>
              <a:t>Therefore angle D is 120 degrees</a:t>
            </a:r>
          </a:p>
        </p:txBody>
      </p:sp>
      <p:pic>
        <p:nvPicPr>
          <p:cNvPr id="6" name="Picture 5">
            <a:extLst>
              <a:ext uri="{FF2B5EF4-FFF2-40B4-BE49-F238E27FC236}">
                <a16:creationId xmlns:a16="http://schemas.microsoft.com/office/drawing/2014/main" id="{289002ED-6659-48AF-B988-F89DC40ADF7C}"/>
              </a:ext>
            </a:extLst>
          </p:cNvPr>
          <p:cNvPicPr>
            <a:picLocks noChangeAspect="1"/>
          </p:cNvPicPr>
          <p:nvPr/>
        </p:nvPicPr>
        <p:blipFill>
          <a:blip r:embed="rId2"/>
          <a:stretch>
            <a:fillRect/>
          </a:stretch>
        </p:blipFill>
        <p:spPr>
          <a:xfrm>
            <a:off x="7658100" y="2015732"/>
            <a:ext cx="3790950" cy="2781300"/>
          </a:xfrm>
          <a:prstGeom prst="rect">
            <a:avLst/>
          </a:prstGeom>
        </p:spPr>
      </p:pic>
    </p:spTree>
    <p:extLst>
      <p:ext uri="{BB962C8B-B14F-4D97-AF65-F5344CB8AC3E}">
        <p14:creationId xmlns:p14="http://schemas.microsoft.com/office/powerpoint/2010/main" val="4001694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8F107-1AE5-4312-8C78-0253FA14CA52}"/>
              </a:ext>
            </a:extLst>
          </p:cNvPr>
          <p:cNvSpPr>
            <a:spLocks noGrp="1"/>
          </p:cNvSpPr>
          <p:nvPr>
            <p:ph type="title"/>
          </p:nvPr>
        </p:nvSpPr>
        <p:spPr/>
        <p:txBody>
          <a:bodyPr/>
          <a:lstStyle/>
          <a:p>
            <a:r>
              <a:rPr lang="en-US" dirty="0"/>
              <a:t>Logical Consistency</a:t>
            </a:r>
          </a:p>
        </p:txBody>
      </p:sp>
      <p:sp>
        <p:nvSpPr>
          <p:cNvPr id="3" name="Content Placeholder 2">
            <a:extLst>
              <a:ext uri="{FF2B5EF4-FFF2-40B4-BE49-F238E27FC236}">
                <a16:creationId xmlns:a16="http://schemas.microsoft.com/office/drawing/2014/main" id="{117FDAB1-9B4E-41F9-9532-24BB8596C31C}"/>
              </a:ext>
            </a:extLst>
          </p:cNvPr>
          <p:cNvSpPr>
            <a:spLocks noGrp="1"/>
          </p:cNvSpPr>
          <p:nvPr>
            <p:ph idx="1"/>
          </p:nvPr>
        </p:nvSpPr>
        <p:spPr/>
        <p:txBody>
          <a:bodyPr/>
          <a:lstStyle/>
          <a:p>
            <a:pPr marL="0" indent="0">
              <a:buNone/>
            </a:pPr>
            <a:r>
              <a:rPr lang="en-US" dirty="0"/>
              <a:t>Inconsistent Example</a:t>
            </a:r>
          </a:p>
          <a:p>
            <a:pPr marL="457200" indent="-457200">
              <a:buFont typeface="+mj-lt"/>
              <a:buAutoNum type="arabicPeriod"/>
            </a:pPr>
            <a:r>
              <a:rPr lang="en-US" dirty="0"/>
              <a:t>All 4-sided shapes’ angles add to 360 degrees</a:t>
            </a:r>
          </a:p>
          <a:p>
            <a:pPr marL="457200" indent="-457200">
              <a:buFont typeface="+mj-lt"/>
              <a:buAutoNum type="arabicPeriod"/>
            </a:pPr>
            <a:r>
              <a:rPr lang="en-US" dirty="0"/>
              <a:t>Angle B is 90 degrees</a:t>
            </a:r>
          </a:p>
          <a:p>
            <a:pPr marL="457200" indent="-457200">
              <a:buFont typeface="+mj-lt"/>
              <a:buAutoNum type="arabicPeriod"/>
            </a:pPr>
            <a:r>
              <a:rPr lang="en-US" dirty="0"/>
              <a:t>Angle C is 80 degrees</a:t>
            </a:r>
          </a:p>
          <a:p>
            <a:pPr marL="457200" indent="-457200">
              <a:buFont typeface="+mj-lt"/>
              <a:buAutoNum type="arabicPeriod"/>
            </a:pPr>
            <a:r>
              <a:rPr lang="en-US" dirty="0"/>
              <a:t>Therefore angle D is 120 degrees</a:t>
            </a:r>
          </a:p>
        </p:txBody>
      </p:sp>
      <p:pic>
        <p:nvPicPr>
          <p:cNvPr id="5" name="Picture 4">
            <a:extLst>
              <a:ext uri="{FF2B5EF4-FFF2-40B4-BE49-F238E27FC236}">
                <a16:creationId xmlns:a16="http://schemas.microsoft.com/office/drawing/2014/main" id="{4F67C6BE-AFC2-42AA-A640-E90A8BD22E64}"/>
              </a:ext>
            </a:extLst>
          </p:cNvPr>
          <p:cNvPicPr>
            <a:picLocks noChangeAspect="1"/>
          </p:cNvPicPr>
          <p:nvPr/>
        </p:nvPicPr>
        <p:blipFill>
          <a:blip r:embed="rId2"/>
          <a:stretch>
            <a:fillRect/>
          </a:stretch>
        </p:blipFill>
        <p:spPr>
          <a:xfrm>
            <a:off x="7410450" y="2217038"/>
            <a:ext cx="3943350" cy="3048000"/>
          </a:xfrm>
          <a:prstGeom prst="rect">
            <a:avLst/>
          </a:prstGeom>
        </p:spPr>
      </p:pic>
    </p:spTree>
    <p:extLst>
      <p:ext uri="{BB962C8B-B14F-4D97-AF65-F5344CB8AC3E}">
        <p14:creationId xmlns:p14="http://schemas.microsoft.com/office/powerpoint/2010/main" val="4141190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F609C-2226-4059-B6CE-85D53FEEF45A}"/>
              </a:ext>
            </a:extLst>
          </p:cNvPr>
          <p:cNvSpPr>
            <a:spLocks noGrp="1"/>
          </p:cNvSpPr>
          <p:nvPr>
            <p:ph type="title"/>
          </p:nvPr>
        </p:nvSpPr>
        <p:spPr/>
        <p:txBody>
          <a:bodyPr/>
          <a:lstStyle/>
          <a:p>
            <a:r>
              <a:rPr lang="en-US" dirty="0"/>
              <a:t>Exclusivity?</a:t>
            </a:r>
          </a:p>
        </p:txBody>
      </p:sp>
      <p:sp>
        <p:nvSpPr>
          <p:cNvPr id="3" name="Content Placeholder 2">
            <a:extLst>
              <a:ext uri="{FF2B5EF4-FFF2-40B4-BE49-F238E27FC236}">
                <a16:creationId xmlns:a16="http://schemas.microsoft.com/office/drawing/2014/main" id="{9EFFAA2E-8B76-475E-8BDE-D43B9C375409}"/>
              </a:ext>
            </a:extLst>
          </p:cNvPr>
          <p:cNvSpPr>
            <a:spLocks noGrp="1"/>
          </p:cNvSpPr>
          <p:nvPr>
            <p:ph idx="1"/>
          </p:nvPr>
        </p:nvSpPr>
        <p:spPr/>
        <p:txBody>
          <a:bodyPr/>
          <a:lstStyle/>
          <a:p>
            <a:r>
              <a:rPr lang="en-US" dirty="0"/>
              <a:t>News story exclusives</a:t>
            </a:r>
          </a:p>
          <a:p>
            <a:r>
              <a:rPr lang="en-US" dirty="0"/>
              <a:t>Ticketed events</a:t>
            </a:r>
          </a:p>
          <a:p>
            <a:r>
              <a:rPr lang="en-US" dirty="0"/>
              <a:t>Artwork</a:t>
            </a:r>
          </a:p>
          <a:p>
            <a:endParaRPr lang="en-US" dirty="0"/>
          </a:p>
          <a:p>
            <a:r>
              <a:rPr lang="en-US" dirty="0"/>
              <a:t>“The inability to exist or be true if something else exists or is true”</a:t>
            </a:r>
          </a:p>
          <a:p>
            <a:endParaRPr lang="en-US" dirty="0"/>
          </a:p>
        </p:txBody>
      </p:sp>
    </p:spTree>
    <p:extLst>
      <p:ext uri="{BB962C8B-B14F-4D97-AF65-F5344CB8AC3E}">
        <p14:creationId xmlns:p14="http://schemas.microsoft.com/office/powerpoint/2010/main" val="39706918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8F107-1AE5-4312-8C78-0253FA14CA52}"/>
              </a:ext>
            </a:extLst>
          </p:cNvPr>
          <p:cNvSpPr>
            <a:spLocks noGrp="1"/>
          </p:cNvSpPr>
          <p:nvPr>
            <p:ph type="title"/>
          </p:nvPr>
        </p:nvSpPr>
        <p:spPr/>
        <p:txBody>
          <a:bodyPr/>
          <a:lstStyle/>
          <a:p>
            <a:r>
              <a:rPr lang="en-US" dirty="0"/>
              <a:t>Logical Consistency</a:t>
            </a:r>
          </a:p>
        </p:txBody>
      </p:sp>
      <p:sp>
        <p:nvSpPr>
          <p:cNvPr id="3" name="Content Placeholder 2">
            <a:extLst>
              <a:ext uri="{FF2B5EF4-FFF2-40B4-BE49-F238E27FC236}">
                <a16:creationId xmlns:a16="http://schemas.microsoft.com/office/drawing/2014/main" id="{117FDAB1-9B4E-41F9-9532-24BB8596C31C}"/>
              </a:ext>
            </a:extLst>
          </p:cNvPr>
          <p:cNvSpPr>
            <a:spLocks noGrp="1"/>
          </p:cNvSpPr>
          <p:nvPr>
            <p:ph idx="1"/>
          </p:nvPr>
        </p:nvSpPr>
        <p:spPr/>
        <p:txBody>
          <a:bodyPr/>
          <a:lstStyle/>
          <a:p>
            <a:r>
              <a:rPr lang="en-US" dirty="0"/>
              <a:t>Why should we be concerned about this?</a:t>
            </a:r>
          </a:p>
          <a:p>
            <a:endParaRPr lang="en-US" dirty="0"/>
          </a:p>
          <a:p>
            <a:r>
              <a:rPr lang="en-US" dirty="0"/>
              <a:t>Philosophy – study of knowledge</a:t>
            </a:r>
          </a:p>
          <a:p>
            <a:r>
              <a:rPr lang="en-US" dirty="0"/>
              <a:t>God’s Not Dead</a:t>
            </a:r>
          </a:p>
          <a:p>
            <a:r>
              <a:rPr lang="en-US" dirty="0"/>
              <a:t>Logical Fallacies</a:t>
            </a:r>
          </a:p>
          <a:p>
            <a:endParaRPr lang="en-US" dirty="0"/>
          </a:p>
          <a:p>
            <a:endParaRPr lang="en-US" dirty="0"/>
          </a:p>
        </p:txBody>
      </p:sp>
    </p:spTree>
    <p:extLst>
      <p:ext uri="{BB962C8B-B14F-4D97-AF65-F5344CB8AC3E}">
        <p14:creationId xmlns:p14="http://schemas.microsoft.com/office/powerpoint/2010/main" val="23943010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8F107-1AE5-4312-8C78-0253FA14CA52}"/>
              </a:ext>
            </a:extLst>
          </p:cNvPr>
          <p:cNvSpPr>
            <a:spLocks noGrp="1"/>
          </p:cNvSpPr>
          <p:nvPr>
            <p:ph type="title"/>
          </p:nvPr>
        </p:nvSpPr>
        <p:spPr/>
        <p:txBody>
          <a:bodyPr/>
          <a:lstStyle/>
          <a:p>
            <a:r>
              <a:rPr lang="en-US" dirty="0"/>
              <a:t>Questions for Reflection</a:t>
            </a:r>
          </a:p>
        </p:txBody>
      </p:sp>
      <p:sp>
        <p:nvSpPr>
          <p:cNvPr id="3" name="Content Placeholder 2">
            <a:extLst>
              <a:ext uri="{FF2B5EF4-FFF2-40B4-BE49-F238E27FC236}">
                <a16:creationId xmlns:a16="http://schemas.microsoft.com/office/drawing/2014/main" id="{117FDAB1-9B4E-41F9-9532-24BB8596C31C}"/>
              </a:ext>
            </a:extLst>
          </p:cNvPr>
          <p:cNvSpPr>
            <a:spLocks noGrp="1"/>
          </p:cNvSpPr>
          <p:nvPr>
            <p:ph idx="1"/>
          </p:nvPr>
        </p:nvSpPr>
        <p:spPr/>
        <p:txBody>
          <a:bodyPr/>
          <a:lstStyle/>
          <a:p>
            <a:r>
              <a:rPr lang="en-US" dirty="0"/>
              <a:t>What can you do to increase your ability to answer these questions?</a:t>
            </a:r>
          </a:p>
          <a:p>
            <a:r>
              <a:rPr lang="en-US" dirty="0"/>
              <a:t>Do you let the Christian worldview have meaning on your daily life?  </a:t>
            </a:r>
          </a:p>
          <a:p>
            <a:r>
              <a:rPr lang="en-US" dirty="0"/>
              <a:t>How can you increase that?</a:t>
            </a:r>
            <a:br>
              <a:rPr lang="en-US" dirty="0"/>
            </a:br>
            <a:endParaRPr lang="en-US" dirty="0"/>
          </a:p>
        </p:txBody>
      </p:sp>
    </p:spTree>
    <p:extLst>
      <p:ext uri="{BB962C8B-B14F-4D97-AF65-F5344CB8AC3E}">
        <p14:creationId xmlns:p14="http://schemas.microsoft.com/office/powerpoint/2010/main" val="39841274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8F107-1AE5-4312-8C78-0253FA14CA52}"/>
              </a:ext>
            </a:extLst>
          </p:cNvPr>
          <p:cNvSpPr>
            <a:spLocks noGrp="1"/>
          </p:cNvSpPr>
          <p:nvPr>
            <p:ph type="title"/>
          </p:nvPr>
        </p:nvSpPr>
        <p:spPr/>
        <p:txBody>
          <a:bodyPr/>
          <a:lstStyle/>
          <a:p>
            <a:r>
              <a:rPr lang="en-US" dirty="0"/>
              <a:t>Additional Resources</a:t>
            </a:r>
          </a:p>
        </p:txBody>
      </p:sp>
      <p:sp>
        <p:nvSpPr>
          <p:cNvPr id="3" name="Content Placeholder 2">
            <a:extLst>
              <a:ext uri="{FF2B5EF4-FFF2-40B4-BE49-F238E27FC236}">
                <a16:creationId xmlns:a16="http://schemas.microsoft.com/office/drawing/2014/main" id="{117FDAB1-9B4E-41F9-9532-24BB8596C31C}"/>
              </a:ext>
            </a:extLst>
          </p:cNvPr>
          <p:cNvSpPr>
            <a:spLocks noGrp="1"/>
          </p:cNvSpPr>
          <p:nvPr>
            <p:ph idx="1"/>
          </p:nvPr>
        </p:nvSpPr>
        <p:spPr/>
        <p:txBody>
          <a:bodyPr/>
          <a:lstStyle/>
          <a:p>
            <a:r>
              <a:rPr lang="en-US" dirty="0">
                <a:hlinkClick r:id="rId3"/>
              </a:rPr>
              <a:t>https://www.rzim.org/</a:t>
            </a:r>
            <a:r>
              <a:rPr lang="en-US" dirty="0"/>
              <a:t> (Ravi Zacharias); also search YouTube for him</a:t>
            </a:r>
          </a:p>
          <a:p>
            <a:r>
              <a:rPr lang="en-US" dirty="0">
                <a:hlinkClick r:id="rId4"/>
              </a:rPr>
              <a:t>https://qccsa.org/</a:t>
            </a:r>
            <a:r>
              <a:rPr lang="en-US" dirty="0"/>
              <a:t> (local organization)</a:t>
            </a:r>
          </a:p>
          <a:p>
            <a:r>
              <a:rPr lang="en-US" dirty="0">
                <a:hlinkClick r:id="rId5"/>
              </a:rPr>
              <a:t>http://rock.jayden12.com/</a:t>
            </a:r>
            <a:r>
              <a:rPr lang="en-US" dirty="0"/>
              <a:t> (Dave Christy’s site)</a:t>
            </a:r>
          </a:p>
          <a:p>
            <a:r>
              <a:rPr lang="en-US" dirty="0">
                <a:hlinkClick r:id="rId6"/>
              </a:rPr>
              <a:t>https://creationmuseum.org/</a:t>
            </a:r>
            <a:endParaRPr lang="en-US" dirty="0"/>
          </a:p>
          <a:p>
            <a:r>
              <a:rPr lang="en-US" dirty="0"/>
              <a:t>C.S. Lewis Books</a:t>
            </a:r>
          </a:p>
        </p:txBody>
      </p:sp>
    </p:spTree>
    <p:extLst>
      <p:ext uri="{BB962C8B-B14F-4D97-AF65-F5344CB8AC3E}">
        <p14:creationId xmlns:p14="http://schemas.microsoft.com/office/powerpoint/2010/main" val="3354345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8F107-1AE5-4312-8C78-0253FA14CA52}"/>
              </a:ext>
            </a:extLst>
          </p:cNvPr>
          <p:cNvSpPr>
            <a:spLocks noGrp="1"/>
          </p:cNvSpPr>
          <p:nvPr>
            <p:ph type="title"/>
          </p:nvPr>
        </p:nvSpPr>
        <p:spPr/>
        <p:txBody>
          <a:bodyPr/>
          <a:lstStyle/>
          <a:p>
            <a:r>
              <a:rPr lang="en-US" dirty="0"/>
              <a:t>Forms of Truth</a:t>
            </a:r>
          </a:p>
        </p:txBody>
      </p:sp>
      <p:sp>
        <p:nvSpPr>
          <p:cNvPr id="3" name="Content Placeholder 2">
            <a:extLst>
              <a:ext uri="{FF2B5EF4-FFF2-40B4-BE49-F238E27FC236}">
                <a16:creationId xmlns:a16="http://schemas.microsoft.com/office/drawing/2014/main" id="{117FDAB1-9B4E-41F9-9532-24BB8596C31C}"/>
              </a:ext>
            </a:extLst>
          </p:cNvPr>
          <p:cNvSpPr>
            <a:spLocks noGrp="1"/>
          </p:cNvSpPr>
          <p:nvPr>
            <p:ph idx="1"/>
          </p:nvPr>
        </p:nvSpPr>
        <p:spPr/>
        <p:txBody>
          <a:bodyPr/>
          <a:lstStyle/>
          <a:p>
            <a:r>
              <a:rPr lang="en-US" dirty="0"/>
              <a:t>Subjective truth (opinion)</a:t>
            </a:r>
          </a:p>
          <a:p>
            <a:r>
              <a:rPr lang="en-US" dirty="0"/>
              <a:t>Objective truth (fact)</a:t>
            </a:r>
          </a:p>
        </p:txBody>
      </p:sp>
    </p:spTree>
    <p:extLst>
      <p:ext uri="{BB962C8B-B14F-4D97-AF65-F5344CB8AC3E}">
        <p14:creationId xmlns:p14="http://schemas.microsoft.com/office/powerpoint/2010/main" val="1176242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8F107-1AE5-4312-8C78-0253FA14CA52}"/>
              </a:ext>
            </a:extLst>
          </p:cNvPr>
          <p:cNvSpPr>
            <a:spLocks noGrp="1"/>
          </p:cNvSpPr>
          <p:nvPr>
            <p:ph type="title"/>
          </p:nvPr>
        </p:nvSpPr>
        <p:spPr/>
        <p:txBody>
          <a:bodyPr/>
          <a:lstStyle/>
          <a:p>
            <a:r>
              <a:rPr lang="en-US" dirty="0"/>
              <a:t>Christianity is Exclusive</a:t>
            </a:r>
          </a:p>
        </p:txBody>
      </p:sp>
      <p:sp>
        <p:nvSpPr>
          <p:cNvPr id="3" name="Content Placeholder 2">
            <a:extLst>
              <a:ext uri="{FF2B5EF4-FFF2-40B4-BE49-F238E27FC236}">
                <a16:creationId xmlns:a16="http://schemas.microsoft.com/office/drawing/2014/main" id="{117FDAB1-9B4E-41F9-9532-24BB8596C31C}"/>
              </a:ext>
            </a:extLst>
          </p:cNvPr>
          <p:cNvSpPr>
            <a:spLocks noGrp="1"/>
          </p:cNvSpPr>
          <p:nvPr>
            <p:ph idx="1"/>
          </p:nvPr>
        </p:nvSpPr>
        <p:spPr/>
        <p:txBody>
          <a:bodyPr>
            <a:normAutofit lnSpcReduction="10000"/>
          </a:bodyPr>
          <a:lstStyle/>
          <a:p>
            <a:r>
              <a:rPr lang="en-US" dirty="0"/>
              <a:t>John 14:6</a:t>
            </a:r>
          </a:p>
          <a:p>
            <a:pPr lvl="1"/>
            <a:r>
              <a:rPr lang="en-US" dirty="0"/>
              <a:t>Christ said “the” not “a”</a:t>
            </a:r>
          </a:p>
          <a:p>
            <a:pPr lvl="1"/>
            <a:r>
              <a:rPr lang="en-US" dirty="0"/>
              <a:t>Christ said “no one” not “some”</a:t>
            </a:r>
          </a:p>
          <a:p>
            <a:r>
              <a:rPr lang="en-US" dirty="0"/>
              <a:t>Christ, who he said he was or just a good man?</a:t>
            </a:r>
          </a:p>
          <a:p>
            <a:pPr lvl="1"/>
            <a:r>
              <a:rPr lang="en-US" dirty="0"/>
              <a:t>Mad, Bad or God</a:t>
            </a:r>
          </a:p>
          <a:p>
            <a:pPr lvl="1"/>
            <a:r>
              <a:rPr lang="en-US" dirty="0"/>
              <a:t>John Duncan (1859) Christ either deceived mankind by conscious fraud, or He was Himself deluded and self-deceived, or He was Divine. There is no getting out of this trilemma. It is inexorable.</a:t>
            </a:r>
          </a:p>
          <a:p>
            <a:pPr lvl="1"/>
            <a:r>
              <a:rPr lang="en-US" dirty="0"/>
              <a:t>Liar, Lunatic or Lord (C.S. Lewis)</a:t>
            </a:r>
          </a:p>
          <a:p>
            <a:endParaRPr lang="en-US" dirty="0"/>
          </a:p>
          <a:p>
            <a:endParaRPr lang="en-US" dirty="0"/>
          </a:p>
        </p:txBody>
      </p:sp>
    </p:spTree>
    <p:extLst>
      <p:ext uri="{BB962C8B-B14F-4D97-AF65-F5344CB8AC3E}">
        <p14:creationId xmlns:p14="http://schemas.microsoft.com/office/powerpoint/2010/main" val="901423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8F107-1AE5-4312-8C78-0253FA14CA52}"/>
              </a:ext>
            </a:extLst>
          </p:cNvPr>
          <p:cNvSpPr>
            <a:spLocks noGrp="1"/>
          </p:cNvSpPr>
          <p:nvPr>
            <p:ph type="title"/>
          </p:nvPr>
        </p:nvSpPr>
        <p:spPr/>
        <p:txBody>
          <a:bodyPr/>
          <a:lstStyle/>
          <a:p>
            <a:r>
              <a:rPr lang="en-US" dirty="0"/>
              <a:t>Why is Christianity Truth?</a:t>
            </a:r>
          </a:p>
        </p:txBody>
      </p:sp>
      <p:sp>
        <p:nvSpPr>
          <p:cNvPr id="3" name="Content Placeholder 2">
            <a:extLst>
              <a:ext uri="{FF2B5EF4-FFF2-40B4-BE49-F238E27FC236}">
                <a16:creationId xmlns:a16="http://schemas.microsoft.com/office/drawing/2014/main" id="{117FDAB1-9B4E-41F9-9532-24BB8596C31C}"/>
              </a:ext>
            </a:extLst>
          </p:cNvPr>
          <p:cNvSpPr>
            <a:spLocks noGrp="1"/>
          </p:cNvSpPr>
          <p:nvPr>
            <p:ph idx="1"/>
          </p:nvPr>
        </p:nvSpPr>
        <p:spPr/>
        <p:txBody>
          <a:bodyPr/>
          <a:lstStyle/>
          <a:p>
            <a:r>
              <a:rPr lang="en-US" dirty="0"/>
              <a:t>How do you know that Christianity is true?</a:t>
            </a:r>
          </a:p>
          <a:p>
            <a:r>
              <a:rPr lang="en-US" dirty="0"/>
              <a:t>Worldview</a:t>
            </a:r>
          </a:p>
          <a:p>
            <a:pPr lvl="1"/>
            <a:r>
              <a:rPr lang="en-US" dirty="0"/>
              <a:t>All squares are rectangles but not all rectangles are squares</a:t>
            </a:r>
          </a:p>
          <a:p>
            <a:pPr lvl="1"/>
            <a:r>
              <a:rPr lang="en-US" dirty="0"/>
              <a:t>All religions are worldviews but not all worldviews are religions.</a:t>
            </a:r>
          </a:p>
          <a:p>
            <a:pPr lvl="1"/>
            <a:endParaRPr lang="en-US" dirty="0"/>
          </a:p>
        </p:txBody>
      </p:sp>
      <p:sp>
        <p:nvSpPr>
          <p:cNvPr id="4" name="Rectangle 3">
            <a:extLst>
              <a:ext uri="{FF2B5EF4-FFF2-40B4-BE49-F238E27FC236}">
                <a16:creationId xmlns:a16="http://schemas.microsoft.com/office/drawing/2014/main" id="{C5FE87C3-6F34-442C-9C7E-0E7290D67CEF}"/>
              </a:ext>
            </a:extLst>
          </p:cNvPr>
          <p:cNvSpPr/>
          <p:nvPr/>
        </p:nvSpPr>
        <p:spPr>
          <a:xfrm>
            <a:off x="1900238" y="4343400"/>
            <a:ext cx="1228725" cy="11229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Religion and worldview</a:t>
            </a:r>
          </a:p>
        </p:txBody>
      </p:sp>
      <p:sp>
        <p:nvSpPr>
          <p:cNvPr id="5" name="Rectangle 4">
            <a:extLst>
              <a:ext uri="{FF2B5EF4-FFF2-40B4-BE49-F238E27FC236}">
                <a16:creationId xmlns:a16="http://schemas.microsoft.com/office/drawing/2014/main" id="{973F6CDB-EDB0-41B2-B690-9F300AC60BD2}"/>
              </a:ext>
            </a:extLst>
          </p:cNvPr>
          <p:cNvSpPr/>
          <p:nvPr/>
        </p:nvSpPr>
        <p:spPr>
          <a:xfrm>
            <a:off x="4371975" y="4343400"/>
            <a:ext cx="3800475" cy="11229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Just a worldview</a:t>
            </a:r>
          </a:p>
        </p:txBody>
      </p:sp>
    </p:spTree>
    <p:extLst>
      <p:ext uri="{BB962C8B-B14F-4D97-AF65-F5344CB8AC3E}">
        <p14:creationId xmlns:p14="http://schemas.microsoft.com/office/powerpoint/2010/main" val="3241615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8F107-1AE5-4312-8C78-0253FA14CA52}"/>
              </a:ext>
            </a:extLst>
          </p:cNvPr>
          <p:cNvSpPr>
            <a:spLocks noGrp="1"/>
          </p:cNvSpPr>
          <p:nvPr>
            <p:ph type="title"/>
          </p:nvPr>
        </p:nvSpPr>
        <p:spPr/>
        <p:txBody>
          <a:bodyPr/>
          <a:lstStyle/>
          <a:p>
            <a:r>
              <a:rPr lang="en-US" dirty="0"/>
              <a:t>What is a worldview?</a:t>
            </a:r>
          </a:p>
        </p:txBody>
      </p:sp>
      <p:sp>
        <p:nvSpPr>
          <p:cNvPr id="3" name="Content Placeholder 2">
            <a:extLst>
              <a:ext uri="{FF2B5EF4-FFF2-40B4-BE49-F238E27FC236}">
                <a16:creationId xmlns:a16="http://schemas.microsoft.com/office/drawing/2014/main" id="{117FDAB1-9B4E-41F9-9532-24BB8596C31C}"/>
              </a:ext>
            </a:extLst>
          </p:cNvPr>
          <p:cNvSpPr>
            <a:spLocks noGrp="1"/>
          </p:cNvSpPr>
          <p:nvPr>
            <p:ph idx="1"/>
          </p:nvPr>
        </p:nvSpPr>
        <p:spPr/>
        <p:txBody>
          <a:bodyPr numCol="3">
            <a:normAutofit/>
          </a:bodyPr>
          <a:lstStyle/>
          <a:p>
            <a:r>
              <a:rPr lang="en-US" sz="2800" dirty="0"/>
              <a:t>Characteristics</a:t>
            </a:r>
          </a:p>
          <a:p>
            <a:pPr lvl="1"/>
            <a:r>
              <a:rPr lang="en-US" sz="2400" dirty="0"/>
              <a:t>Origin</a:t>
            </a:r>
          </a:p>
          <a:p>
            <a:pPr lvl="1"/>
            <a:r>
              <a:rPr lang="en-US" sz="2400" dirty="0"/>
              <a:t>Meaning</a:t>
            </a:r>
          </a:p>
          <a:p>
            <a:pPr lvl="1"/>
            <a:r>
              <a:rPr lang="en-US" sz="2400" dirty="0"/>
              <a:t>Morality</a:t>
            </a:r>
          </a:p>
          <a:p>
            <a:pPr lvl="1"/>
            <a:r>
              <a:rPr lang="en-US" sz="2400" dirty="0"/>
              <a:t>Destiny</a:t>
            </a:r>
          </a:p>
          <a:p>
            <a:pPr lvl="1"/>
            <a:endParaRPr lang="en-US" sz="2400" dirty="0"/>
          </a:p>
          <a:p>
            <a:r>
              <a:rPr lang="en-US" sz="2800" dirty="0"/>
              <a:t>Keys</a:t>
            </a:r>
          </a:p>
          <a:p>
            <a:pPr lvl="1"/>
            <a:r>
              <a:rPr lang="en-US" sz="2400" dirty="0"/>
              <a:t>Correspondence</a:t>
            </a:r>
          </a:p>
          <a:p>
            <a:pPr lvl="1"/>
            <a:r>
              <a:rPr lang="en-US" sz="2400" dirty="0"/>
              <a:t>Coherence</a:t>
            </a:r>
            <a:endParaRPr lang="en-US" sz="2000" dirty="0"/>
          </a:p>
          <a:p>
            <a:pPr lvl="2"/>
            <a:endParaRPr lang="en-US" sz="2000" dirty="0"/>
          </a:p>
          <a:p>
            <a:pPr lvl="2"/>
            <a:endParaRPr lang="en-US" sz="2000" dirty="0"/>
          </a:p>
          <a:p>
            <a:pPr lvl="2"/>
            <a:endParaRPr lang="en-US" sz="2000" dirty="0"/>
          </a:p>
          <a:p>
            <a:pPr lvl="2"/>
            <a:endParaRPr lang="en-US" sz="2000" dirty="0"/>
          </a:p>
          <a:p>
            <a:r>
              <a:rPr lang="en-US" sz="2800" dirty="0"/>
              <a:t>Tests</a:t>
            </a:r>
          </a:p>
          <a:p>
            <a:pPr lvl="1"/>
            <a:r>
              <a:rPr lang="en-US" sz="2400" dirty="0"/>
              <a:t>Empirical adequacy</a:t>
            </a:r>
          </a:p>
          <a:p>
            <a:pPr lvl="1"/>
            <a:r>
              <a:rPr lang="en-US" sz="2400" dirty="0"/>
              <a:t>Experiential relevance</a:t>
            </a:r>
          </a:p>
          <a:p>
            <a:pPr lvl="1"/>
            <a:r>
              <a:rPr lang="en-US" sz="2400" dirty="0"/>
              <a:t>Logical consistency</a:t>
            </a:r>
          </a:p>
          <a:p>
            <a:pPr lvl="1"/>
            <a:endParaRPr lang="en-US" sz="2400" dirty="0"/>
          </a:p>
        </p:txBody>
      </p:sp>
    </p:spTree>
    <p:extLst>
      <p:ext uri="{BB962C8B-B14F-4D97-AF65-F5344CB8AC3E}">
        <p14:creationId xmlns:p14="http://schemas.microsoft.com/office/powerpoint/2010/main" val="26995231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8F107-1AE5-4312-8C78-0253FA14CA52}"/>
              </a:ext>
            </a:extLst>
          </p:cNvPr>
          <p:cNvSpPr>
            <a:spLocks noGrp="1"/>
          </p:cNvSpPr>
          <p:nvPr>
            <p:ph type="title"/>
          </p:nvPr>
        </p:nvSpPr>
        <p:spPr/>
        <p:txBody>
          <a:bodyPr/>
          <a:lstStyle/>
          <a:p>
            <a:r>
              <a:rPr lang="en-US" dirty="0"/>
              <a:t>Origin</a:t>
            </a:r>
          </a:p>
        </p:txBody>
      </p:sp>
      <p:sp>
        <p:nvSpPr>
          <p:cNvPr id="3" name="Content Placeholder 2">
            <a:extLst>
              <a:ext uri="{FF2B5EF4-FFF2-40B4-BE49-F238E27FC236}">
                <a16:creationId xmlns:a16="http://schemas.microsoft.com/office/drawing/2014/main" id="{117FDAB1-9B4E-41F9-9532-24BB8596C31C}"/>
              </a:ext>
            </a:extLst>
          </p:cNvPr>
          <p:cNvSpPr>
            <a:spLocks noGrp="1"/>
          </p:cNvSpPr>
          <p:nvPr>
            <p:ph idx="1"/>
          </p:nvPr>
        </p:nvSpPr>
        <p:spPr>
          <a:xfrm>
            <a:off x="1451579" y="2015732"/>
            <a:ext cx="9603275" cy="4037749"/>
          </a:xfrm>
        </p:spPr>
        <p:txBody>
          <a:bodyPr>
            <a:normAutofit/>
          </a:bodyPr>
          <a:lstStyle/>
          <a:p>
            <a:r>
              <a:rPr lang="en-US" sz="2400" dirty="0"/>
              <a:t>Where did we come from?</a:t>
            </a:r>
          </a:p>
          <a:p>
            <a:pPr lvl="1"/>
            <a:r>
              <a:rPr lang="en-US" sz="2000" dirty="0"/>
              <a:t>Individuals</a:t>
            </a:r>
          </a:p>
          <a:p>
            <a:pPr lvl="1"/>
            <a:r>
              <a:rPr lang="en-US" sz="2000" dirty="0"/>
              <a:t>Humanity</a:t>
            </a:r>
          </a:p>
          <a:p>
            <a:pPr lvl="1"/>
            <a:r>
              <a:rPr lang="en-US" sz="2000" dirty="0"/>
              <a:t>Life</a:t>
            </a:r>
          </a:p>
          <a:p>
            <a:pPr lvl="1"/>
            <a:r>
              <a:rPr lang="en-US" sz="2000" dirty="0"/>
              <a:t>Universe</a:t>
            </a:r>
          </a:p>
          <a:p>
            <a:r>
              <a:rPr lang="en-US" sz="2200" dirty="0"/>
              <a:t>Scientists</a:t>
            </a:r>
          </a:p>
          <a:p>
            <a:r>
              <a:rPr lang="en-US" sz="2200" dirty="0"/>
              <a:t>Hinduism</a:t>
            </a:r>
          </a:p>
          <a:p>
            <a:r>
              <a:rPr lang="en-US" sz="2200" dirty="0"/>
              <a:t>Christianity</a:t>
            </a:r>
          </a:p>
        </p:txBody>
      </p:sp>
    </p:spTree>
    <p:extLst>
      <p:ext uri="{BB962C8B-B14F-4D97-AF65-F5344CB8AC3E}">
        <p14:creationId xmlns:p14="http://schemas.microsoft.com/office/powerpoint/2010/main" val="3130364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8F107-1AE5-4312-8C78-0253FA14CA52}"/>
              </a:ext>
            </a:extLst>
          </p:cNvPr>
          <p:cNvSpPr>
            <a:spLocks noGrp="1"/>
          </p:cNvSpPr>
          <p:nvPr>
            <p:ph type="title"/>
          </p:nvPr>
        </p:nvSpPr>
        <p:spPr/>
        <p:txBody>
          <a:bodyPr/>
          <a:lstStyle/>
          <a:p>
            <a:r>
              <a:rPr lang="en-US" dirty="0"/>
              <a:t>Meaning</a:t>
            </a:r>
          </a:p>
        </p:txBody>
      </p:sp>
      <p:sp>
        <p:nvSpPr>
          <p:cNvPr id="3" name="Content Placeholder 2">
            <a:extLst>
              <a:ext uri="{FF2B5EF4-FFF2-40B4-BE49-F238E27FC236}">
                <a16:creationId xmlns:a16="http://schemas.microsoft.com/office/drawing/2014/main" id="{117FDAB1-9B4E-41F9-9532-24BB8596C31C}"/>
              </a:ext>
            </a:extLst>
          </p:cNvPr>
          <p:cNvSpPr>
            <a:spLocks noGrp="1"/>
          </p:cNvSpPr>
          <p:nvPr>
            <p:ph idx="1"/>
          </p:nvPr>
        </p:nvSpPr>
        <p:spPr>
          <a:xfrm>
            <a:off x="1451579" y="2015732"/>
            <a:ext cx="9603275" cy="3927868"/>
          </a:xfrm>
        </p:spPr>
        <p:txBody>
          <a:bodyPr>
            <a:normAutofit fontScale="92500" lnSpcReduction="10000"/>
          </a:bodyPr>
          <a:lstStyle/>
          <a:p>
            <a:r>
              <a:rPr lang="en-US" dirty="0"/>
              <a:t>Why are we here?  What is our purpose?</a:t>
            </a:r>
          </a:p>
          <a:p>
            <a:r>
              <a:rPr lang="en-US" dirty="0"/>
              <a:t>Douglas Adams</a:t>
            </a:r>
          </a:p>
          <a:p>
            <a:r>
              <a:rPr lang="en-US" dirty="0"/>
              <a:t>Monty Python</a:t>
            </a:r>
          </a:p>
          <a:p>
            <a:pPr lvl="1"/>
            <a:r>
              <a:rPr lang="en-US" dirty="0"/>
              <a:t> "Try and be nice to people, avoid eating fat, read a good book every now and then, get some walking in, and try and live together in peace and harmony with people of all creeds and nations".</a:t>
            </a:r>
          </a:p>
          <a:p>
            <a:r>
              <a:rPr lang="en-US" dirty="0"/>
              <a:t>Atheist</a:t>
            </a:r>
          </a:p>
          <a:p>
            <a:pPr lvl="1"/>
            <a:r>
              <a:rPr lang="en-US" dirty="0"/>
              <a:t>“We have learned that God-given purpose is fictional, that intrinsic purpose is fictional, and that personally invented purpose is fictional. But perhaps there is a sensible meaning of “purpose” which refers to something that </a:t>
            </a:r>
            <a:r>
              <a:rPr lang="en-US" i="1" dirty="0"/>
              <a:t>does</a:t>
            </a:r>
            <a:r>
              <a:rPr lang="en-US" dirty="0"/>
              <a:t> exist, just as there are sensible definitions for “water” and “atom” and “malaria” which refer to things that exist, despite our initial conceptual confusions about those terms.”</a:t>
            </a:r>
          </a:p>
          <a:p>
            <a:endParaRPr lang="en-US" dirty="0"/>
          </a:p>
        </p:txBody>
      </p:sp>
    </p:spTree>
    <p:extLst>
      <p:ext uri="{BB962C8B-B14F-4D97-AF65-F5344CB8AC3E}">
        <p14:creationId xmlns:p14="http://schemas.microsoft.com/office/powerpoint/2010/main" val="10182146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8F107-1AE5-4312-8C78-0253FA14CA52}"/>
              </a:ext>
            </a:extLst>
          </p:cNvPr>
          <p:cNvSpPr>
            <a:spLocks noGrp="1"/>
          </p:cNvSpPr>
          <p:nvPr>
            <p:ph type="title"/>
          </p:nvPr>
        </p:nvSpPr>
        <p:spPr/>
        <p:txBody>
          <a:bodyPr/>
          <a:lstStyle/>
          <a:p>
            <a:r>
              <a:rPr lang="en-US" dirty="0"/>
              <a:t>Meaning</a:t>
            </a:r>
          </a:p>
        </p:txBody>
      </p:sp>
      <p:sp>
        <p:nvSpPr>
          <p:cNvPr id="3" name="Content Placeholder 2">
            <a:extLst>
              <a:ext uri="{FF2B5EF4-FFF2-40B4-BE49-F238E27FC236}">
                <a16:creationId xmlns:a16="http://schemas.microsoft.com/office/drawing/2014/main" id="{117FDAB1-9B4E-41F9-9532-24BB8596C31C}"/>
              </a:ext>
            </a:extLst>
          </p:cNvPr>
          <p:cNvSpPr>
            <a:spLocks noGrp="1"/>
          </p:cNvSpPr>
          <p:nvPr>
            <p:ph idx="1"/>
          </p:nvPr>
        </p:nvSpPr>
        <p:spPr/>
        <p:txBody>
          <a:bodyPr/>
          <a:lstStyle/>
          <a:p>
            <a:r>
              <a:rPr lang="en-US" dirty="0"/>
              <a:t>Christianity</a:t>
            </a:r>
          </a:p>
          <a:p>
            <a:pPr lvl="1"/>
            <a:r>
              <a:rPr lang="en-US" dirty="0" err="1"/>
              <a:t>Deut</a:t>
            </a:r>
            <a:r>
              <a:rPr lang="en-US" dirty="0"/>
              <a:t> 6:5 / Matt 22:37 / Mark 12:30 / Luke 10:27 </a:t>
            </a:r>
          </a:p>
          <a:p>
            <a:pPr lvl="1"/>
            <a:r>
              <a:rPr lang="en-US" dirty="0"/>
              <a:t>1 Cor 10:31-33</a:t>
            </a:r>
          </a:p>
          <a:p>
            <a:pPr lvl="1"/>
            <a:r>
              <a:rPr lang="en-US" dirty="0"/>
              <a:t>Phil 2:2-4</a:t>
            </a:r>
          </a:p>
          <a:p>
            <a:pPr lvl="1"/>
            <a:r>
              <a:rPr lang="en-US" dirty="0"/>
              <a:t>Gal 5:6b</a:t>
            </a:r>
          </a:p>
        </p:txBody>
      </p:sp>
    </p:spTree>
    <p:extLst>
      <p:ext uri="{BB962C8B-B14F-4D97-AF65-F5344CB8AC3E}">
        <p14:creationId xmlns:p14="http://schemas.microsoft.com/office/powerpoint/2010/main" val="1312055704"/>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1354</TotalTime>
  <Words>1225</Words>
  <Application>Microsoft Office PowerPoint</Application>
  <PresentationFormat>Widescreen</PresentationFormat>
  <Paragraphs>272</Paragraphs>
  <Slides>22</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Gill Sans MT</vt:lpstr>
      <vt:lpstr>Gallery</vt:lpstr>
      <vt:lpstr>PowerPoint Presentation</vt:lpstr>
      <vt:lpstr>Exclusivity?</vt:lpstr>
      <vt:lpstr>Forms of Truth</vt:lpstr>
      <vt:lpstr>Christianity is Exclusive</vt:lpstr>
      <vt:lpstr>Why is Christianity Truth?</vt:lpstr>
      <vt:lpstr>What is a worldview?</vt:lpstr>
      <vt:lpstr>Origin</vt:lpstr>
      <vt:lpstr>Meaning</vt:lpstr>
      <vt:lpstr>Meaning</vt:lpstr>
      <vt:lpstr>Morality</vt:lpstr>
      <vt:lpstr>Destiny</vt:lpstr>
      <vt:lpstr>Correspondence</vt:lpstr>
      <vt:lpstr>Coherence</vt:lpstr>
      <vt:lpstr>Example of Incoherence Biogenesis</vt:lpstr>
      <vt:lpstr>Empirical Adequacy</vt:lpstr>
      <vt:lpstr>Experiential Relevance</vt:lpstr>
      <vt:lpstr>Logical Consistency</vt:lpstr>
      <vt:lpstr>Logical Consistency</vt:lpstr>
      <vt:lpstr>Logical Consistency</vt:lpstr>
      <vt:lpstr>Logical Consistency</vt:lpstr>
      <vt:lpstr>Questions for Reflection</vt:lpstr>
      <vt:lpstr>Additional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Fowler Scott</dc:creator>
  <cp:lastModifiedBy>Fowler Scott</cp:lastModifiedBy>
  <cp:revision>39</cp:revision>
  <dcterms:created xsi:type="dcterms:W3CDTF">2019-05-27T15:49:15Z</dcterms:created>
  <dcterms:modified xsi:type="dcterms:W3CDTF">2019-06-30T13:26:12Z</dcterms:modified>
</cp:coreProperties>
</file>